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1" r:id="rId13"/>
    <p:sldId id="270" r:id="rId14"/>
    <p:sldId id="272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280831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atin typeface="+mn-lt"/>
              </a:rPr>
              <a:t/>
            </a:r>
            <a:br>
              <a:rPr lang="ru-RU" sz="3600" b="0" dirty="0" smtClean="0">
                <a:latin typeface="+mn-lt"/>
              </a:rPr>
            </a:br>
            <a:r>
              <a:rPr lang="ru-RU" sz="3600" b="0" dirty="0" smtClean="0">
                <a:latin typeface="+mn-lt"/>
              </a:rPr>
              <a:t/>
            </a:r>
            <a:br>
              <a:rPr lang="ru-RU" sz="3600" b="0" dirty="0" smtClean="0">
                <a:latin typeface="+mn-lt"/>
              </a:rPr>
            </a:br>
            <a:r>
              <a:rPr lang="ru-RU" sz="3600" b="0" dirty="0" smtClean="0">
                <a:latin typeface="+mn-lt"/>
              </a:rPr>
              <a:t/>
            </a:r>
            <a:br>
              <a:rPr lang="ru-RU" sz="3600" b="0" dirty="0" smtClean="0">
                <a:latin typeface="+mn-lt"/>
              </a:rPr>
            </a:br>
            <a:r>
              <a:rPr lang="ru-RU" sz="3600" b="0" dirty="0" smtClean="0">
                <a:latin typeface="+mn-lt"/>
              </a:rPr>
              <a:t/>
            </a:r>
            <a:br>
              <a:rPr lang="ru-RU" sz="3600" b="0" dirty="0" smtClean="0">
                <a:latin typeface="+mn-lt"/>
              </a:rPr>
            </a:br>
            <a:r>
              <a:rPr lang="ru-RU" sz="3600" b="0" dirty="0" smtClean="0">
                <a:latin typeface="+mn-lt"/>
              </a:rPr>
              <a:t/>
            </a:r>
            <a:br>
              <a:rPr lang="ru-RU" sz="3600" b="0" dirty="0" smtClean="0">
                <a:latin typeface="+mn-lt"/>
              </a:rPr>
            </a:br>
            <a:r>
              <a:rPr lang="ru-RU" dirty="0" err="1">
                <a:solidFill>
                  <a:srgbClr val="C00000"/>
                </a:solidFill>
                <a:latin typeface="+mn-lt"/>
              </a:rPr>
              <a:t>Освітні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втрати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розриви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у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навчанні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старших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дошкільників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та шляхи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подолання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uk-UA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157192"/>
            <a:ext cx="4680520" cy="122413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Бондаренко,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Вовчанського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ЗДО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-садок)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дошкільної освіти забезпечує готовність дитини до нових знань, умінь і навичок, якими дитина має оволодіти в школі, тому багато уваги приділялось формуванню у дошкільників цілісної системи знань, умінь і практичних навичок з усіх освітніх напрямів БКДО, їх життєвої компетентності та здатності продовжити навчання. Сьогодні особлива увага надається якості дошкільної освіти у зв’язку з організацією роботи з забезпечення та формування внутрішньої системи якості освіти в умовах дії воєнного стану під час дистанційної форми навчання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Наш заклад працює за освітньою програмою для дітей старшого дошкільного віку «Українське дошкілля».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D:\2024-2025н.р\photo_2025-02-16_11-34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092">
            <a:off x="112982" y="3388298"/>
            <a:ext cx="3052764" cy="22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сник\Desktop\заняття 2025-2026\photo_2025-09-16_16-59-20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32617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24-2025н.р\493323953_1882347552584407_680898304668696936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3"/>
            <a:ext cx="3355973" cy="33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аналізом результатів моніторингового дослідження оцінювання рівня сформованості компетенцій дітей старшого дошкільного віку та спостережень за ними у взаємодії з батьками 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 перевірки щодо визначення рівня підготовки дітей до навчання 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програми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«Українське дошкілля»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воєнного стану під час дистанційної форми навчання ми зрозуміли, що поряд з позитивною динамікою показників рівня сформованості компетенцій у здобувачів освіти,  наявні також суттєві прогалини,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«освітні втрати». 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саме: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СОЦІАЛІЗАЦІЯ- це складний і багатогранний процес придбання дитиною навичок, норм і цінностей. Її участь у соціумі, контролі своїх дій і емоцій. Соціалізація дітей дошкільного віку здійснюється в процесі спілкування і взаємодії з іншими людьми. Так, через комунікацію, дитина вчиться говорити і контактувати. В процесі гри стикатися з навколишнім світом і людьми. Все це дає дитині імпульс до формування особистих переконань, потреб, духовних цінностей і характеру.</a:t>
            </a:r>
          </a:p>
          <a:p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Власник\Desktop\заняття 2025-2026\556456814_2005178266968001_240406796089024829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46392"/>
            <a:ext cx="1318964" cy="23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4-2025н.р\photo_2025-02-16_11-34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0613"/>
            <a:ext cx="2947472" cy="22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24-2025н.р\486240714_1845356676283495_171773503396435290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9571"/>
            <a:ext cx="1515415" cy="20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освітніх втрат: </a:t>
            </a: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дітей не на достатньому рівні розвинута комунікативна командна взаємодія;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посиленої уваги потребує вміння дітей самостійно імпровізувати, вигадувати нові варіанти обраних рухів в іграх, танцях, інсценівках;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 достатньому рівні здійснювалась психологічна підтримка всіх учасників освітнього процесу у зв’язку з відсутністю практичного психолога;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 достатньому рівні здійснювався зворотній зв'язок з батьками;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дистанційної форми навчання в умовах воєнного стану була порушена система співпраці між ЗДО та початковою школою ліцею міста;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діти не мали змогу ознайомитися з територію, приміщенням школи, відвідати різні заходи та ознайомитися з безпечним перебуванням в приміщенні ліцею;</a:t>
            </a:r>
          </a:p>
          <a:p>
            <a:pPr>
              <a:buFont typeface="Wingdings" pitchFamily="2" charset="2"/>
              <a:buChar char="§"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 в дистанційному форматі – не найкращий вихід для дітей і їхніх батьків. На жаль, вплинути на обставини що склалися, ми не можемо. А отже, жити, працювати, здобувати освіту потрібно тут і зараз. Наші діти залишаються дітьми, а значить мають право на цікаву діяльність, приємне дозвілля і гармонійний розвиток. 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нашого закладу розуміють, що освітній процес має бути мобільним, орієнтованим  на сьогоднішню ситуацію, враховуючи фізичний і психологічний стан всіх учасників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процесу.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solidFill>
                <a:schemeClr val="bg1"/>
              </a:solidFill>
            </a:endParaRPr>
          </a:p>
          <a:p>
            <a:pPr algn="just"/>
            <a:endParaRPr lang="uk-UA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uk-UA" sz="20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C:\Users\Власник\Desktop\2025-2026\фот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079">
            <a:off x="244690" y="3314785"/>
            <a:ext cx="5288263" cy="29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сник\Desktop\2025-2026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465">
            <a:off x="6237477" y="3001409"/>
            <a:ext cx="2400405" cy="36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Тримаємо свій освітній стрій, сприяємо безпеці, надаємо якісні освітні послуги, запобігаємо проникненню ворожого контенту в дошкільну освіту, долаємо освітні втрати, зберігаємо, розвиваємо та плекаємо українське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1026" name="Picture 2" descr="C:\Users\Власник\Desktop\2025-2026\фото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955">
            <a:off x="183738" y="2423233"/>
            <a:ext cx="4532459" cy="25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сник\Desktop\2025-2026\фото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46">
            <a:off x="4458386" y="4057330"/>
            <a:ext cx="4638931" cy="26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 поглибили виклики українській системі освіти, призвели до значних змін і трансформацій в організації освітнього процесу, його безпеки, обмежили доступ дітей до повноцінної освіти, порушили їхнє право навчатися і спокійно жити.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 нові терміни й поняття, серед яких - «освітні втрати», «освітні розриви»</a:t>
            </a:r>
          </a:p>
          <a:p>
            <a:pPr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ласник\Desktop\2025-2026\фото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94387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Власник\Desktop\2025-2026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2736304" cy="39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58957"/>
            <a:ext cx="8424936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Розглядаючи освітні втрати дітей та молоді в умовах воєнного стану, зазвичай не звертають достатньої уваги на втрати в дошкільній освіті, які є підґрунтям усіх подальших освітніх втрат і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людського капіталу суспільства загалом. Серед основних чинників, які зумовили освітні втрати в системі дошкільної освіти України виокремлено: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порушення принципу доступності дошкільної освіти;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-послаблення, а іноді й відсутність, психологічної, медичної, методичної та інформаційної підтримки всіх учасників освітнього процесу;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відтік кадрів із закладів дошкільної освіти;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відсутність своєчасної підтримки розвитку дитини у сенситивні періоди її життя.</a:t>
            </a:r>
          </a:p>
          <a:p>
            <a:pPr algn="just"/>
            <a:endParaRPr lang="uk-UA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безпосередньої зупинки освітнього процесу, що мав місце у всій країні після 24 лютого 2022 року, а також обмежень дистанційного навчання, на виникнення освітніх втрат впливають також інші чинники: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бойові дії та окупація;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повітряні тривоги;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виїзд учнівства за кордон;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переїзд у межах України;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відключення електроенергії;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руйнування значної частини закладів освіти.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втрати – як снігова куля: якщо ми маємо прогалини на певному рівні освіти, то ці прогалини зумовлюють наступні прогалини.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1464647"/>
            <a:ext cx="842493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 на подолання або пом’якшення ситуації: </a:t>
            </a:r>
          </a:p>
          <a:p>
            <a:endParaRPr lang="uk-UA" dirty="0"/>
          </a:p>
          <a:p>
            <a:r>
              <a:rPr lang="uk-UA" dirty="0"/>
              <a:t> </a:t>
            </a:r>
            <a:r>
              <a:rPr lang="uk-UA" b="1" dirty="0" smtClean="0"/>
              <a:t>*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 освітніх програм з метою їх розвантаження й підвищення варіативності для більш ефективного надолуження освітніх втрат;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охоплення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всіх дітей через змішані (де є можливість) та дистанційні форми освітнього процесу;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підготовка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проведення додаткових занять із дітьми;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створення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онлайн-майданчиків для фахової дискусії, обміну досвідом;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створення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розгалуженої цифрової освітньої інфраструктури для доступної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безпечної дошкільної освіти (цифрові освітні платформи та контент для педагогів, керівників, родин; віртуальні лабораторії та віртуальні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групи, хмарні освітні середовища в закладах дошкільної освіти, безоплатне забезпечення вихователів технічними засобами для покращення доступу до онлайн-освіти);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впровадження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надолуження освітніх втрат, які дають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 повторного доступу до освітнього контенту закладів дошкільної освіти паралельно з продовженням навчання в умовах родини;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посилення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 діяльності психолого-педагогічного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патронату в системі дошкільної освіти; 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поступове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(де є можливість) усіх функцій освітнього процесу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же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послабити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реаліях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2025/2026 н. р. у закладах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організовуємо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надолуження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плануємо комплекс заходів на підтримку дітей дошкільного віку, які мають освітні втрати через обставини, викликані дією правового режиму воєнного стану, для їхньої інтеграції та адаптації до освітнього процесу в ЗДО відповідно до Базового компонента дошкільної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освіти;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організовуємо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надаємо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звертаємо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надолуження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сьогодення організація освітнього процесу  в нашому закладі дошкільної освіти відбувалася з урахуванням безпекової ситуації за допомогою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дистанційної форми навчання.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 закладу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</a:p>
          <a:p>
            <a:pPr algn="just"/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D:\2024-2025н.р\Дошкілля\зображення_viber_2023-12-12_17-44-02-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4-2025н.р\Дошкілля\photo_2024-02-29_16-27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2493"/>
            <a:ext cx="2827536" cy="21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2024-2025н.р\485872592_1846116172874212_778048861399676184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3" y="4260311"/>
            <a:ext cx="1918999" cy="25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2024-2025н.р\photo_2024-12-21_10-39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44" y="4077072"/>
            <a:ext cx="3486289" cy="26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2024-2025н.р\випуск\зображення_viber_2025-06-11_21-35-54-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2493"/>
            <a:ext cx="1730399" cy="22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2024-2025н.р\випуск\зображення_viber_2025-06-20_12-06-14-1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79423"/>
            <a:ext cx="2088231" cy="2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06489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темами (фото-,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фотозвітів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ru-RU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розкладу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проводили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відео-конференції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платформі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Надсилали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розвиваючими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аудиоказками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піснями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поробками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Надсилали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відео-ролики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темами занять.</a:t>
            </a:r>
          </a:p>
          <a:p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Проводоли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флешмоби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 algn="just"/>
            <a:endParaRPr lang="ru-RU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spc="5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spc="5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2024-2025н.р\проєкт гарбуз\WhatsApp Image 2024-10-18 at 19.13.01_0ea643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3554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24-2025н.р\тиждень кольорів\зображення_viber_2024-11-08_19-04-06-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268484"/>
            <a:ext cx="1861010" cy="24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2024-2025н.р\до дня мови\зображення_viber_2024-10-24_17-12-02-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55" y="2957512"/>
            <a:ext cx="2144713" cy="28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2024-2025н.р\Дошкілля\зображення_viber_2023-12-06_16-55-34-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2355578" cy="23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освітньої діяльності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користуємось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матеріалами,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розміщеними на сайті МОН:</a:t>
            </a: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“Асоціації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 дошкільної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освіти”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ЮНІСЕФ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“Забезпечення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безперервності навчання та розвитку дітей дошкільного віку в умовах кризи в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україні”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платформу розвитку «Сучасне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дошклілля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крилами захисту»;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платформу розвитку дошкільнят «НУМО»;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поради з надання першої психологічної допомоги людям, які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пережили кризову подію;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поради від експертів ЮНІСЕФ «Як підтримати дітей у стресових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ситуаціях»; 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комікс для дітей «Поради від захисника України»;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«Все про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 ЮНІСЕФ: спільнота для батьків;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 канал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щоденні кроки до спільної радості;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хрестоматію для дітей дошкільного віку «Моя країна – Україна» з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 виховання. 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122" name="Picture 2" descr="C:\Users\Власник\Desktop\заняття 2025-2026\зображення_viber_2025-09-21_11-51-52-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2981"/>
            <a:ext cx="1715979" cy="22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ласник\Desktop\заняття 2025-2026\зображення_viber_2025-09-21_11-52-33-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74769"/>
            <a:ext cx="12421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сник\Desktop\заняття 2025-2026\зображення_viber_2025-09-29_17-17-35-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17840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сник\Desktop\заняття 2025-2026\зображення_viber_2025-09-30_21-41-37-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5408306"/>
            <a:ext cx="1066985" cy="14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789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Освітні втрати та розриви у навчанні старших дошкільників та шляхи подолання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ОСВІТНІ ВТРАТИ В ДОШКІЛЬНІЙ ОСВІТІ ЯК ПЕРЕДУМОВА ПОДАЛЬШИХ ОСВІТНІХ ВТРАТ  </dc:title>
  <dc:creator>Lenovo</dc:creator>
  <cp:lastModifiedBy>PC</cp:lastModifiedBy>
  <cp:revision>20</cp:revision>
  <cp:lastPrinted>2023-12-11T07:44:40Z</cp:lastPrinted>
  <dcterms:created xsi:type="dcterms:W3CDTF">2023-09-11T11:54:09Z</dcterms:created>
  <dcterms:modified xsi:type="dcterms:W3CDTF">2026-02-12T08:10:06Z</dcterms:modified>
</cp:coreProperties>
</file>