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40"/>
  </p:notesMasterIdLst>
  <p:sldIdLst>
    <p:sldId id="256" r:id="rId6"/>
    <p:sldId id="257" r:id="rId7"/>
    <p:sldId id="283" r:id="rId8"/>
    <p:sldId id="258" r:id="rId9"/>
    <p:sldId id="259" r:id="rId10"/>
    <p:sldId id="260" r:id="rId11"/>
    <p:sldId id="267" r:id="rId12"/>
    <p:sldId id="264" r:id="rId13"/>
    <p:sldId id="269" r:id="rId14"/>
    <p:sldId id="270" r:id="rId15"/>
    <p:sldId id="262" r:id="rId16"/>
    <p:sldId id="263" r:id="rId17"/>
    <p:sldId id="268" r:id="rId18"/>
    <p:sldId id="282" r:id="rId19"/>
    <p:sldId id="274" r:id="rId20"/>
    <p:sldId id="275" r:id="rId21"/>
    <p:sldId id="276" r:id="rId22"/>
    <p:sldId id="288" r:id="rId23"/>
    <p:sldId id="289" r:id="rId24"/>
    <p:sldId id="273" r:id="rId25"/>
    <p:sldId id="286" r:id="rId26"/>
    <p:sldId id="287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1" r:id="rId36"/>
    <p:sldId id="302" r:id="rId37"/>
    <p:sldId id="271" r:id="rId38"/>
    <p:sldId id="29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4660"/>
  </p:normalViewPr>
  <p:slideViewPr>
    <p:cSldViewPr snapToGrid="0">
      <p:cViewPr>
        <p:scale>
          <a:sx n="89" d="100"/>
          <a:sy n="89" d="100"/>
        </p:scale>
        <p:origin x="-734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9628D-5D72-43F6-B1C9-2846C31684B6}" type="doc">
      <dgm:prSet loTypeId="urn:microsoft.com/office/officeart/2005/8/layout/venn1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1D075B4A-E5D8-46EC-83EC-5EB1B71A3F2A}">
      <dgm:prSet custT="1"/>
      <dgm:spPr/>
      <dgm:t>
        <a:bodyPr/>
        <a:lstStyle/>
        <a:p>
          <a:pPr rtl="0"/>
          <a:r>
            <a:rPr lang="ru-RU" sz="2400" b="1" dirty="0" err="1">
              <a:solidFill>
                <a:srgbClr val="E448E8"/>
              </a:solidFill>
              <a:latin typeface="Comic Sans MS" panose="030F0702030302020204" pitchFamily="66" charset="0"/>
            </a:rPr>
            <a:t>Казкотерапія</a:t>
          </a:r>
          <a:r>
            <a:rPr lang="ru-RU" sz="2400" b="1" dirty="0">
              <a:solidFill>
                <a:srgbClr val="E448E8"/>
              </a:solidFill>
              <a:latin typeface="Comic Sans MS" panose="030F0702030302020204" pitchFamily="66" charset="0"/>
            </a:rPr>
            <a:t> </a:t>
          </a:r>
          <a:r>
            <a:rPr lang="ru-RU" sz="2400" b="1" dirty="0" err="1">
              <a:solidFill>
                <a:srgbClr val="E448E8"/>
              </a:solidFill>
              <a:latin typeface="Comic Sans MS" panose="030F0702030302020204" pitchFamily="66" charset="0"/>
            </a:rPr>
            <a:t>сприяє</a:t>
          </a:r>
          <a:r>
            <a:rPr lang="ru-RU" sz="2400" b="1" dirty="0">
              <a:solidFill>
                <a:srgbClr val="E448E8"/>
              </a:solidFill>
              <a:latin typeface="Comic Sans MS" panose="030F0702030302020204" pitchFamily="66" charset="0"/>
            </a:rPr>
            <a:t> </a:t>
          </a:r>
          <a:r>
            <a:rPr lang="ru-RU" sz="2400" b="1" dirty="0" err="1">
              <a:solidFill>
                <a:srgbClr val="E448E8"/>
              </a:solidFill>
              <a:latin typeface="Comic Sans MS" panose="030F0702030302020204" pitchFamily="66" charset="0"/>
            </a:rPr>
            <a:t>розвитку</a:t>
          </a:r>
          <a:r>
            <a:rPr lang="ru-RU" sz="2400" b="1" dirty="0">
              <a:solidFill>
                <a:srgbClr val="E448E8"/>
              </a:solidFill>
              <a:latin typeface="Comic Sans MS" panose="030F0702030302020204" pitchFamily="66" charset="0"/>
            </a:rPr>
            <a:t> у </a:t>
          </a:r>
          <a:r>
            <a:rPr lang="uk-UA" sz="2400" b="1" dirty="0">
              <a:solidFill>
                <a:srgbClr val="E448E8"/>
              </a:solidFill>
              <a:latin typeface="Comic Sans MS" panose="030F0702030302020204" pitchFamily="66" charset="0"/>
            </a:rPr>
            <a:t>дітей:</a:t>
          </a:r>
        </a:p>
      </dgm:t>
    </dgm:pt>
    <dgm:pt modelId="{7FCC0CFD-AD09-4E9E-A0B7-87499A844926}" type="parTrans" cxnId="{2FC882DB-1116-4E34-98F5-5E963A58A026}">
      <dgm:prSet/>
      <dgm:spPr/>
      <dgm:t>
        <a:bodyPr/>
        <a:lstStyle/>
        <a:p>
          <a:endParaRPr lang="uk-UA"/>
        </a:p>
      </dgm:t>
    </dgm:pt>
    <dgm:pt modelId="{4DED8079-37D3-4F0F-8C1C-7CAFE1ADD786}" type="sibTrans" cxnId="{2FC882DB-1116-4E34-98F5-5E963A58A026}">
      <dgm:prSet/>
      <dgm:spPr/>
      <dgm:t>
        <a:bodyPr/>
        <a:lstStyle/>
        <a:p>
          <a:endParaRPr lang="uk-UA"/>
        </a:p>
      </dgm:t>
    </dgm:pt>
    <dgm:pt modelId="{64A48C35-4712-4BA6-8AF1-C5E0BFBD025A}">
      <dgm:prSet custT="1"/>
      <dgm:spPr/>
      <dgm:t>
        <a:bodyPr/>
        <a:lstStyle/>
        <a:p>
          <a:pPr rtl="0"/>
          <a:r>
            <a:rPr lang="ru-RU" sz="2400" b="1" dirty="0">
              <a:latin typeface="Comic Sans MS" panose="030F0702030302020204" pitchFamily="66" charset="0"/>
            </a:rPr>
            <a:t> </a:t>
          </a:r>
          <a:r>
            <a:rPr lang="ru-RU" sz="2400" b="1" dirty="0" err="1">
              <a:latin typeface="Comic Sans MS" panose="030F0702030302020204" pitchFamily="66" charset="0"/>
            </a:rPr>
            <a:t>активності</a:t>
          </a:r>
          <a:endParaRPr lang="uk-UA" sz="2400" b="1" dirty="0">
            <a:latin typeface="Comic Sans MS" panose="030F0702030302020204" pitchFamily="66" charset="0"/>
          </a:endParaRPr>
        </a:p>
      </dgm:t>
    </dgm:pt>
    <dgm:pt modelId="{C892D94A-7A19-401F-9F97-4BA0D880144F}" type="parTrans" cxnId="{265209B6-DCB6-4182-A7D5-F13FBBD2B993}">
      <dgm:prSet/>
      <dgm:spPr/>
      <dgm:t>
        <a:bodyPr/>
        <a:lstStyle/>
        <a:p>
          <a:endParaRPr lang="uk-UA"/>
        </a:p>
      </dgm:t>
    </dgm:pt>
    <dgm:pt modelId="{CCD05BAE-7C1B-4F19-975B-E5B9341E3BF3}" type="sibTrans" cxnId="{265209B6-DCB6-4182-A7D5-F13FBBD2B993}">
      <dgm:prSet/>
      <dgm:spPr/>
      <dgm:t>
        <a:bodyPr/>
        <a:lstStyle/>
        <a:p>
          <a:endParaRPr lang="uk-UA"/>
        </a:p>
      </dgm:t>
    </dgm:pt>
    <dgm:pt modelId="{5D09D460-1060-4F5C-9C32-486D2D9AEA4E}">
      <dgm:prSet custT="1"/>
      <dgm:spPr/>
      <dgm:t>
        <a:bodyPr/>
        <a:lstStyle/>
        <a:p>
          <a:pPr rtl="0"/>
          <a:r>
            <a:rPr lang="ru-RU" sz="2400" b="1" dirty="0" err="1">
              <a:latin typeface="Comic Sans MS" panose="030F0702030302020204" pitchFamily="66" charset="0"/>
            </a:rPr>
            <a:t>самостійності</a:t>
          </a:r>
          <a:endParaRPr lang="uk-UA" sz="2400" b="1" dirty="0">
            <a:latin typeface="Comic Sans MS" panose="030F0702030302020204" pitchFamily="66" charset="0"/>
          </a:endParaRPr>
        </a:p>
      </dgm:t>
    </dgm:pt>
    <dgm:pt modelId="{11E39CF7-1A02-4CF4-B436-00B43E82A5F2}" type="parTrans" cxnId="{103166D7-658B-42AF-A28A-A3B429BCD244}">
      <dgm:prSet/>
      <dgm:spPr/>
      <dgm:t>
        <a:bodyPr/>
        <a:lstStyle/>
        <a:p>
          <a:endParaRPr lang="uk-UA"/>
        </a:p>
      </dgm:t>
    </dgm:pt>
    <dgm:pt modelId="{D6F31DDD-AC28-43C0-A23D-B84800DAAC26}" type="sibTrans" cxnId="{103166D7-658B-42AF-A28A-A3B429BCD244}">
      <dgm:prSet/>
      <dgm:spPr/>
      <dgm:t>
        <a:bodyPr/>
        <a:lstStyle/>
        <a:p>
          <a:endParaRPr lang="uk-UA"/>
        </a:p>
      </dgm:t>
    </dgm:pt>
    <dgm:pt modelId="{867AB6D2-CC4F-491B-BCDE-A576919D223A}">
      <dgm:prSet custT="1"/>
      <dgm:spPr/>
      <dgm:t>
        <a:bodyPr/>
        <a:lstStyle/>
        <a:p>
          <a:pPr rtl="0"/>
          <a:r>
            <a:rPr lang="ru-RU" sz="2400" b="1" dirty="0" err="1">
              <a:latin typeface="Comic Sans MS" panose="030F0702030302020204" pitchFamily="66" charset="0"/>
            </a:rPr>
            <a:t>емоційності</a:t>
          </a:r>
          <a:endParaRPr lang="uk-UA" sz="2400" b="1" dirty="0">
            <a:latin typeface="Comic Sans MS" panose="030F0702030302020204" pitchFamily="66" charset="0"/>
          </a:endParaRPr>
        </a:p>
      </dgm:t>
    </dgm:pt>
    <dgm:pt modelId="{9BDB2702-C39B-4D9C-B166-FB1483BF5845}" type="parTrans" cxnId="{9A88E3E4-FD7B-479E-97A7-06191890FDE9}">
      <dgm:prSet/>
      <dgm:spPr/>
      <dgm:t>
        <a:bodyPr/>
        <a:lstStyle/>
        <a:p>
          <a:endParaRPr lang="uk-UA"/>
        </a:p>
      </dgm:t>
    </dgm:pt>
    <dgm:pt modelId="{E4F2234E-0F46-4EA6-B73B-965E18A6821C}" type="sibTrans" cxnId="{9A88E3E4-FD7B-479E-97A7-06191890FDE9}">
      <dgm:prSet/>
      <dgm:spPr/>
      <dgm:t>
        <a:bodyPr/>
        <a:lstStyle/>
        <a:p>
          <a:endParaRPr lang="uk-UA"/>
        </a:p>
      </dgm:t>
    </dgm:pt>
    <dgm:pt modelId="{30E61467-3267-454C-A103-ECA9528CA339}">
      <dgm:prSet custT="1"/>
      <dgm:spPr/>
      <dgm:t>
        <a:bodyPr/>
        <a:lstStyle/>
        <a:p>
          <a:pPr rtl="0"/>
          <a:r>
            <a:rPr lang="ru-RU" sz="2400" b="1" dirty="0" err="1">
              <a:latin typeface="Comic Sans MS" panose="030F0702030302020204" pitchFamily="66" charset="0"/>
            </a:rPr>
            <a:t>творчості</a:t>
          </a:r>
          <a:endParaRPr lang="uk-UA" sz="2400" b="1" dirty="0">
            <a:latin typeface="Comic Sans MS" panose="030F0702030302020204" pitchFamily="66" charset="0"/>
          </a:endParaRPr>
        </a:p>
      </dgm:t>
    </dgm:pt>
    <dgm:pt modelId="{358F56B2-7F55-447F-BF5B-289E73529DDD}" type="parTrans" cxnId="{29F768BE-2783-4607-8F4F-A411A2707A91}">
      <dgm:prSet/>
      <dgm:spPr/>
      <dgm:t>
        <a:bodyPr/>
        <a:lstStyle/>
        <a:p>
          <a:endParaRPr lang="uk-UA"/>
        </a:p>
      </dgm:t>
    </dgm:pt>
    <dgm:pt modelId="{6F5CE1DD-19A6-460E-A1FB-AE7A2800A2F2}" type="sibTrans" cxnId="{29F768BE-2783-4607-8F4F-A411A2707A91}">
      <dgm:prSet/>
      <dgm:spPr/>
      <dgm:t>
        <a:bodyPr/>
        <a:lstStyle/>
        <a:p>
          <a:endParaRPr lang="uk-UA"/>
        </a:p>
      </dgm:t>
    </dgm:pt>
    <dgm:pt modelId="{E0359599-D296-491D-8138-88D83C97B33F}">
      <dgm:prSet custT="1"/>
      <dgm:spPr/>
      <dgm:t>
        <a:bodyPr/>
        <a:lstStyle/>
        <a:p>
          <a:pPr rtl="0"/>
          <a:r>
            <a:rPr lang="ru-RU" sz="2400" b="1" dirty="0" err="1">
              <a:latin typeface="Comic Sans MS" panose="030F0702030302020204" pitchFamily="66" charset="0"/>
            </a:rPr>
            <a:t>зв'язного</a:t>
          </a:r>
          <a:r>
            <a:rPr lang="ru-RU" sz="2400" b="1" dirty="0">
              <a:latin typeface="Comic Sans MS" panose="030F0702030302020204" pitchFamily="66" charset="0"/>
            </a:rPr>
            <a:t> </a:t>
          </a:r>
          <a:r>
            <a:rPr lang="ru-RU" sz="2400" b="1" dirty="0" err="1">
              <a:latin typeface="Comic Sans MS" panose="030F0702030302020204" pitchFamily="66" charset="0"/>
            </a:rPr>
            <a:t>мовлення</a:t>
          </a:r>
          <a:endParaRPr lang="uk-UA" sz="1600" dirty="0"/>
        </a:p>
      </dgm:t>
    </dgm:pt>
    <dgm:pt modelId="{9BB7F092-7A3A-4844-BEF0-DF17BFE12AD3}" type="parTrans" cxnId="{F69A5B85-CC98-4A38-B84A-8B34350079F1}">
      <dgm:prSet/>
      <dgm:spPr/>
      <dgm:t>
        <a:bodyPr/>
        <a:lstStyle/>
        <a:p>
          <a:endParaRPr lang="uk-UA"/>
        </a:p>
      </dgm:t>
    </dgm:pt>
    <dgm:pt modelId="{7697E129-842F-490C-B406-86456BDE7737}" type="sibTrans" cxnId="{F69A5B85-CC98-4A38-B84A-8B34350079F1}">
      <dgm:prSet/>
      <dgm:spPr/>
      <dgm:t>
        <a:bodyPr/>
        <a:lstStyle/>
        <a:p>
          <a:endParaRPr lang="uk-UA"/>
        </a:p>
      </dgm:t>
    </dgm:pt>
    <dgm:pt modelId="{157FB106-B4FB-4D15-B0BB-F4CE6DEC1FE1}" type="pres">
      <dgm:prSet presAssocID="{9849628D-5D72-43F6-B1C9-2846C31684B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DA17339-E63C-4DB5-BE00-42B206D4B68C}" type="pres">
      <dgm:prSet presAssocID="{1D075B4A-E5D8-46EC-83EC-5EB1B71A3F2A}" presName="circ1" presStyleLbl="vennNode1" presStyleIdx="0" presStyleCnt="6"/>
      <dgm:spPr/>
    </dgm:pt>
    <dgm:pt modelId="{C16D9F9C-23A9-43C7-BFEF-2C82FF1DD306}" type="pres">
      <dgm:prSet presAssocID="{1D075B4A-E5D8-46EC-83EC-5EB1B71A3F2A}" presName="circ1Tx" presStyleLbl="revTx" presStyleIdx="0" presStyleCnt="0" custScaleX="2512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9DFC19-70EF-4FF4-B2E7-A6F99316B10A}" type="pres">
      <dgm:prSet presAssocID="{64A48C35-4712-4BA6-8AF1-C5E0BFBD025A}" presName="circ2" presStyleLbl="vennNode1" presStyleIdx="1" presStyleCnt="6"/>
      <dgm:spPr/>
    </dgm:pt>
    <dgm:pt modelId="{51378F8C-C1D3-4B07-9B80-01BC740A4AA2}" type="pres">
      <dgm:prSet presAssocID="{64A48C35-4712-4BA6-8AF1-C5E0BFBD025A}" presName="circ2Tx" presStyleLbl="revTx" presStyleIdx="0" presStyleCnt="0" custScaleX="1832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9E4C8F-DEC8-44F2-9F9A-96DB729FF4D8}" type="pres">
      <dgm:prSet presAssocID="{5D09D460-1060-4F5C-9C32-486D2D9AEA4E}" presName="circ3" presStyleLbl="vennNode1" presStyleIdx="2" presStyleCnt="6"/>
      <dgm:spPr/>
    </dgm:pt>
    <dgm:pt modelId="{A14E8B42-0D62-490B-992C-82C6851B57F6}" type="pres">
      <dgm:prSet presAssocID="{5D09D460-1060-4F5C-9C32-486D2D9AEA4E}" presName="circ3Tx" presStyleLbl="revTx" presStyleIdx="0" presStyleCnt="0" custScaleX="2145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163D46-A8A5-4A9B-983E-704C76032876}" type="pres">
      <dgm:prSet presAssocID="{867AB6D2-CC4F-491B-BCDE-A576919D223A}" presName="circ4" presStyleLbl="vennNode1" presStyleIdx="3" presStyleCnt="6"/>
      <dgm:spPr/>
    </dgm:pt>
    <dgm:pt modelId="{C99DD8AE-A83A-4D4A-A681-6008DA16196F}" type="pres">
      <dgm:prSet presAssocID="{867AB6D2-CC4F-491B-BCDE-A576919D223A}" presName="circ4Tx" presStyleLbl="revTx" presStyleIdx="0" presStyleCnt="0" custScaleX="169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4DA934-CDBF-4E58-B9AF-A030D1C2DD0B}" type="pres">
      <dgm:prSet presAssocID="{30E61467-3267-454C-A103-ECA9528CA339}" presName="circ5" presStyleLbl="vennNode1" presStyleIdx="4" presStyleCnt="6"/>
      <dgm:spPr/>
    </dgm:pt>
    <dgm:pt modelId="{FF31C047-C327-4E13-B24C-778AA9CBEEB2}" type="pres">
      <dgm:prSet presAssocID="{30E61467-3267-454C-A103-ECA9528CA339}" presName="circ5Tx" presStyleLbl="revTx" presStyleIdx="0" presStyleCnt="0" custScaleX="1531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180434-0BCA-48F4-97EE-BEE834CE7A51}" type="pres">
      <dgm:prSet presAssocID="{E0359599-D296-491D-8138-88D83C97B33F}" presName="circ6" presStyleLbl="vennNode1" presStyleIdx="5" presStyleCnt="6"/>
      <dgm:spPr/>
    </dgm:pt>
    <dgm:pt modelId="{8C01B509-A421-4BBD-9FD7-EFC114D6A1C0}" type="pres">
      <dgm:prSet presAssocID="{E0359599-D296-491D-8138-88D83C97B33F}" presName="circ6Tx" presStyleLbl="revTx" presStyleIdx="0" presStyleCnt="0" custScaleX="197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60F8035-ABEB-4FE3-9CF7-EB18D53997FC}" type="presOf" srcId="{5D09D460-1060-4F5C-9C32-486D2D9AEA4E}" destId="{A14E8B42-0D62-490B-992C-82C6851B57F6}" srcOrd="0" destOrd="0" presId="urn:microsoft.com/office/officeart/2005/8/layout/venn1"/>
    <dgm:cxn modelId="{103166D7-658B-42AF-A28A-A3B429BCD244}" srcId="{9849628D-5D72-43F6-B1C9-2846C31684B6}" destId="{5D09D460-1060-4F5C-9C32-486D2D9AEA4E}" srcOrd="2" destOrd="0" parTransId="{11E39CF7-1A02-4CF4-B436-00B43E82A5F2}" sibTransId="{D6F31DDD-AC28-43C0-A23D-B84800DAAC26}"/>
    <dgm:cxn modelId="{3E1CF978-AA71-451C-BCD1-DCC5D64DAD61}" type="presOf" srcId="{E0359599-D296-491D-8138-88D83C97B33F}" destId="{8C01B509-A421-4BBD-9FD7-EFC114D6A1C0}" srcOrd="0" destOrd="0" presId="urn:microsoft.com/office/officeart/2005/8/layout/venn1"/>
    <dgm:cxn modelId="{9A88E3E4-FD7B-479E-97A7-06191890FDE9}" srcId="{9849628D-5D72-43F6-B1C9-2846C31684B6}" destId="{867AB6D2-CC4F-491B-BCDE-A576919D223A}" srcOrd="3" destOrd="0" parTransId="{9BDB2702-C39B-4D9C-B166-FB1483BF5845}" sibTransId="{E4F2234E-0F46-4EA6-B73B-965E18A6821C}"/>
    <dgm:cxn modelId="{29E07607-4392-4DED-91AB-CB17AFAC7245}" type="presOf" srcId="{30E61467-3267-454C-A103-ECA9528CA339}" destId="{FF31C047-C327-4E13-B24C-778AA9CBEEB2}" srcOrd="0" destOrd="0" presId="urn:microsoft.com/office/officeart/2005/8/layout/venn1"/>
    <dgm:cxn modelId="{C10BF881-C688-478C-BAA7-CFC875063CDF}" type="presOf" srcId="{1D075B4A-E5D8-46EC-83EC-5EB1B71A3F2A}" destId="{C16D9F9C-23A9-43C7-BFEF-2C82FF1DD306}" srcOrd="0" destOrd="0" presId="urn:microsoft.com/office/officeart/2005/8/layout/venn1"/>
    <dgm:cxn modelId="{F69A5B85-CC98-4A38-B84A-8B34350079F1}" srcId="{9849628D-5D72-43F6-B1C9-2846C31684B6}" destId="{E0359599-D296-491D-8138-88D83C97B33F}" srcOrd="5" destOrd="0" parTransId="{9BB7F092-7A3A-4844-BEF0-DF17BFE12AD3}" sibTransId="{7697E129-842F-490C-B406-86456BDE7737}"/>
    <dgm:cxn modelId="{0F6A7224-1CE2-4BEA-8C9A-62B6D3E2A989}" type="presOf" srcId="{64A48C35-4712-4BA6-8AF1-C5E0BFBD025A}" destId="{51378F8C-C1D3-4B07-9B80-01BC740A4AA2}" srcOrd="0" destOrd="0" presId="urn:microsoft.com/office/officeart/2005/8/layout/venn1"/>
    <dgm:cxn modelId="{6D182AAB-17E7-4B3E-B2BB-90779B11EF5E}" type="presOf" srcId="{867AB6D2-CC4F-491B-BCDE-A576919D223A}" destId="{C99DD8AE-A83A-4D4A-A681-6008DA16196F}" srcOrd="0" destOrd="0" presId="urn:microsoft.com/office/officeart/2005/8/layout/venn1"/>
    <dgm:cxn modelId="{265209B6-DCB6-4182-A7D5-F13FBBD2B993}" srcId="{9849628D-5D72-43F6-B1C9-2846C31684B6}" destId="{64A48C35-4712-4BA6-8AF1-C5E0BFBD025A}" srcOrd="1" destOrd="0" parTransId="{C892D94A-7A19-401F-9F97-4BA0D880144F}" sibTransId="{CCD05BAE-7C1B-4F19-975B-E5B9341E3BF3}"/>
    <dgm:cxn modelId="{29F768BE-2783-4607-8F4F-A411A2707A91}" srcId="{9849628D-5D72-43F6-B1C9-2846C31684B6}" destId="{30E61467-3267-454C-A103-ECA9528CA339}" srcOrd="4" destOrd="0" parTransId="{358F56B2-7F55-447F-BF5B-289E73529DDD}" sibTransId="{6F5CE1DD-19A6-460E-A1FB-AE7A2800A2F2}"/>
    <dgm:cxn modelId="{B588B65C-F27E-4D1A-B1E1-83E14E6D8623}" type="presOf" srcId="{9849628D-5D72-43F6-B1C9-2846C31684B6}" destId="{157FB106-B4FB-4D15-B0BB-F4CE6DEC1FE1}" srcOrd="0" destOrd="0" presId="urn:microsoft.com/office/officeart/2005/8/layout/venn1"/>
    <dgm:cxn modelId="{2FC882DB-1116-4E34-98F5-5E963A58A026}" srcId="{9849628D-5D72-43F6-B1C9-2846C31684B6}" destId="{1D075B4A-E5D8-46EC-83EC-5EB1B71A3F2A}" srcOrd="0" destOrd="0" parTransId="{7FCC0CFD-AD09-4E9E-A0B7-87499A844926}" sibTransId="{4DED8079-37D3-4F0F-8C1C-7CAFE1ADD786}"/>
    <dgm:cxn modelId="{0AB6B28D-6CC3-4E47-B900-DF6D672C5DBA}" type="presParOf" srcId="{157FB106-B4FB-4D15-B0BB-F4CE6DEC1FE1}" destId="{9DA17339-E63C-4DB5-BE00-42B206D4B68C}" srcOrd="0" destOrd="0" presId="urn:microsoft.com/office/officeart/2005/8/layout/venn1"/>
    <dgm:cxn modelId="{2390B2CD-9C70-438F-85D1-0A60C93544C9}" type="presParOf" srcId="{157FB106-B4FB-4D15-B0BB-F4CE6DEC1FE1}" destId="{C16D9F9C-23A9-43C7-BFEF-2C82FF1DD306}" srcOrd="1" destOrd="0" presId="urn:microsoft.com/office/officeart/2005/8/layout/venn1"/>
    <dgm:cxn modelId="{12B2F0EE-BCA4-469E-A213-CFF1033819AA}" type="presParOf" srcId="{157FB106-B4FB-4D15-B0BB-F4CE6DEC1FE1}" destId="{F89DFC19-70EF-4FF4-B2E7-A6F99316B10A}" srcOrd="2" destOrd="0" presId="urn:microsoft.com/office/officeart/2005/8/layout/venn1"/>
    <dgm:cxn modelId="{7D100F3F-806D-430B-995B-B22DFCB0E727}" type="presParOf" srcId="{157FB106-B4FB-4D15-B0BB-F4CE6DEC1FE1}" destId="{51378F8C-C1D3-4B07-9B80-01BC740A4AA2}" srcOrd="3" destOrd="0" presId="urn:microsoft.com/office/officeart/2005/8/layout/venn1"/>
    <dgm:cxn modelId="{CD639DD7-396F-4D32-9A44-0AFBBE36C89A}" type="presParOf" srcId="{157FB106-B4FB-4D15-B0BB-F4CE6DEC1FE1}" destId="{219E4C8F-DEC8-44F2-9F9A-96DB729FF4D8}" srcOrd="4" destOrd="0" presId="urn:microsoft.com/office/officeart/2005/8/layout/venn1"/>
    <dgm:cxn modelId="{413CE50A-9488-4E68-A5A0-E1993867A3E6}" type="presParOf" srcId="{157FB106-B4FB-4D15-B0BB-F4CE6DEC1FE1}" destId="{A14E8B42-0D62-490B-992C-82C6851B57F6}" srcOrd="5" destOrd="0" presId="urn:microsoft.com/office/officeart/2005/8/layout/venn1"/>
    <dgm:cxn modelId="{80690462-E293-4D41-82C6-654BA265A5B6}" type="presParOf" srcId="{157FB106-B4FB-4D15-B0BB-F4CE6DEC1FE1}" destId="{EA163D46-A8A5-4A9B-983E-704C76032876}" srcOrd="6" destOrd="0" presId="urn:microsoft.com/office/officeart/2005/8/layout/venn1"/>
    <dgm:cxn modelId="{7CE9DF15-CA96-4512-8375-779B07E7547A}" type="presParOf" srcId="{157FB106-B4FB-4D15-B0BB-F4CE6DEC1FE1}" destId="{C99DD8AE-A83A-4D4A-A681-6008DA16196F}" srcOrd="7" destOrd="0" presId="urn:microsoft.com/office/officeart/2005/8/layout/venn1"/>
    <dgm:cxn modelId="{CF0B5C0C-7C25-4E73-8574-BA406D32E489}" type="presParOf" srcId="{157FB106-B4FB-4D15-B0BB-F4CE6DEC1FE1}" destId="{C54DA934-CDBF-4E58-B9AF-A030D1C2DD0B}" srcOrd="8" destOrd="0" presId="urn:microsoft.com/office/officeart/2005/8/layout/venn1"/>
    <dgm:cxn modelId="{CE52DAD3-58FB-4476-9C6A-D8B7F77856F5}" type="presParOf" srcId="{157FB106-B4FB-4D15-B0BB-F4CE6DEC1FE1}" destId="{FF31C047-C327-4E13-B24C-778AA9CBEEB2}" srcOrd="9" destOrd="0" presId="urn:microsoft.com/office/officeart/2005/8/layout/venn1"/>
    <dgm:cxn modelId="{70DC0743-8A17-401C-B5A1-10DD24F78825}" type="presParOf" srcId="{157FB106-B4FB-4D15-B0BB-F4CE6DEC1FE1}" destId="{F0180434-0BCA-48F4-97EE-BEE834CE7A51}" srcOrd="10" destOrd="0" presId="urn:microsoft.com/office/officeart/2005/8/layout/venn1"/>
    <dgm:cxn modelId="{9BBE1633-6702-4EDA-A296-F009268E3B5C}" type="presParOf" srcId="{157FB106-B4FB-4D15-B0BB-F4CE6DEC1FE1}" destId="{8C01B509-A421-4BBD-9FD7-EFC114D6A1C0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17339-E63C-4DB5-BE00-42B206D4B68C}">
      <dsp:nvSpPr>
        <dsp:cNvPr id="0" name=""/>
        <dsp:cNvSpPr/>
      </dsp:nvSpPr>
      <dsp:spPr>
        <a:xfrm>
          <a:off x="3880923" y="858171"/>
          <a:ext cx="1149696" cy="114969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C16D9F9C-23A9-43C7-BFEF-2C82FF1DD306}">
      <dsp:nvSpPr>
        <dsp:cNvPr id="0" name=""/>
        <dsp:cNvSpPr/>
      </dsp:nvSpPr>
      <dsp:spPr>
        <a:xfrm>
          <a:off x="2650417" y="0"/>
          <a:ext cx="3610707" cy="7828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solidFill>
                <a:srgbClr val="E448E8"/>
              </a:solidFill>
              <a:latin typeface="Comic Sans MS" panose="030F0702030302020204" pitchFamily="66" charset="0"/>
            </a:rPr>
            <a:t>Казкотерапія</a:t>
          </a:r>
          <a:r>
            <a:rPr lang="ru-RU" sz="2400" b="1" kern="1200" dirty="0">
              <a:solidFill>
                <a:srgbClr val="E448E8"/>
              </a:solidFill>
              <a:latin typeface="Comic Sans MS" panose="030F0702030302020204" pitchFamily="66" charset="0"/>
            </a:rPr>
            <a:t> </a:t>
          </a:r>
          <a:r>
            <a:rPr lang="ru-RU" sz="2400" b="1" kern="1200" dirty="0" err="1">
              <a:solidFill>
                <a:srgbClr val="E448E8"/>
              </a:solidFill>
              <a:latin typeface="Comic Sans MS" panose="030F0702030302020204" pitchFamily="66" charset="0"/>
            </a:rPr>
            <a:t>сприяє</a:t>
          </a:r>
          <a:r>
            <a:rPr lang="ru-RU" sz="2400" b="1" kern="1200" dirty="0">
              <a:solidFill>
                <a:srgbClr val="E448E8"/>
              </a:solidFill>
              <a:latin typeface="Comic Sans MS" panose="030F0702030302020204" pitchFamily="66" charset="0"/>
            </a:rPr>
            <a:t> </a:t>
          </a:r>
          <a:r>
            <a:rPr lang="ru-RU" sz="2400" b="1" kern="1200" dirty="0" err="1">
              <a:solidFill>
                <a:srgbClr val="E448E8"/>
              </a:solidFill>
              <a:latin typeface="Comic Sans MS" panose="030F0702030302020204" pitchFamily="66" charset="0"/>
            </a:rPr>
            <a:t>розвитку</a:t>
          </a:r>
          <a:r>
            <a:rPr lang="ru-RU" sz="2400" b="1" kern="1200" dirty="0">
              <a:solidFill>
                <a:srgbClr val="E448E8"/>
              </a:solidFill>
              <a:latin typeface="Comic Sans MS" panose="030F0702030302020204" pitchFamily="66" charset="0"/>
            </a:rPr>
            <a:t> у </a:t>
          </a:r>
          <a:r>
            <a:rPr lang="uk-UA" sz="2400" b="1" kern="1200" dirty="0">
              <a:solidFill>
                <a:srgbClr val="E448E8"/>
              </a:solidFill>
              <a:latin typeface="Comic Sans MS" panose="030F0702030302020204" pitchFamily="66" charset="0"/>
            </a:rPr>
            <a:t>дітей:</a:t>
          </a:r>
        </a:p>
      </dsp:txBody>
      <dsp:txXfrm>
        <a:off x="2650417" y="0"/>
        <a:ext cx="3610707" cy="782867"/>
      </dsp:txXfrm>
    </dsp:sp>
    <dsp:sp modelId="{F89DFC19-70EF-4FF4-B2E7-A6F99316B10A}">
      <dsp:nvSpPr>
        <dsp:cNvPr id="0" name=""/>
        <dsp:cNvSpPr/>
      </dsp:nvSpPr>
      <dsp:spPr>
        <a:xfrm>
          <a:off x="4254095" y="1073646"/>
          <a:ext cx="1149696" cy="114969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51378F8C-C1D3-4B07-9B80-01BC740A4AA2}">
      <dsp:nvSpPr>
        <dsp:cNvPr id="0" name=""/>
        <dsp:cNvSpPr/>
      </dsp:nvSpPr>
      <dsp:spPr>
        <a:xfrm>
          <a:off x="4922336" y="745587"/>
          <a:ext cx="2495361" cy="85742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Comic Sans MS" panose="030F0702030302020204" pitchFamily="66" charset="0"/>
            </a:rPr>
            <a:t> </a:t>
          </a:r>
          <a:r>
            <a:rPr lang="ru-RU" sz="2400" b="1" kern="1200" dirty="0" err="1">
              <a:latin typeface="Comic Sans MS" panose="030F0702030302020204" pitchFamily="66" charset="0"/>
            </a:rPr>
            <a:t>активності</a:t>
          </a:r>
          <a:endParaRPr lang="uk-UA" sz="2400" b="1" kern="1200" dirty="0">
            <a:latin typeface="Comic Sans MS" panose="030F0702030302020204" pitchFamily="66" charset="0"/>
          </a:endParaRPr>
        </a:p>
      </dsp:txBody>
      <dsp:txXfrm>
        <a:off x="4922336" y="745587"/>
        <a:ext cx="2495361" cy="857425"/>
      </dsp:txXfrm>
    </dsp:sp>
    <dsp:sp modelId="{219E4C8F-DEC8-44F2-9F9A-96DB729FF4D8}">
      <dsp:nvSpPr>
        <dsp:cNvPr id="0" name=""/>
        <dsp:cNvSpPr/>
      </dsp:nvSpPr>
      <dsp:spPr>
        <a:xfrm>
          <a:off x="4254095" y="1504596"/>
          <a:ext cx="1149696" cy="114969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A14E8B42-0D62-490B-992C-82C6851B57F6}">
      <dsp:nvSpPr>
        <dsp:cNvPr id="0" name=""/>
        <dsp:cNvSpPr/>
      </dsp:nvSpPr>
      <dsp:spPr>
        <a:xfrm>
          <a:off x="4709312" y="2024270"/>
          <a:ext cx="2921408" cy="9580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latin typeface="Comic Sans MS" panose="030F0702030302020204" pitchFamily="66" charset="0"/>
            </a:rPr>
            <a:t>самостійності</a:t>
          </a:r>
          <a:endParaRPr lang="uk-UA" sz="2400" b="1" kern="1200" dirty="0">
            <a:latin typeface="Comic Sans MS" panose="030F0702030302020204" pitchFamily="66" charset="0"/>
          </a:endParaRPr>
        </a:p>
      </dsp:txBody>
      <dsp:txXfrm>
        <a:off x="4709312" y="2024270"/>
        <a:ext cx="2921408" cy="958080"/>
      </dsp:txXfrm>
    </dsp:sp>
    <dsp:sp modelId="{EA163D46-A8A5-4A9B-983E-704C76032876}">
      <dsp:nvSpPr>
        <dsp:cNvPr id="0" name=""/>
        <dsp:cNvSpPr/>
      </dsp:nvSpPr>
      <dsp:spPr>
        <a:xfrm>
          <a:off x="3880923" y="1720443"/>
          <a:ext cx="1149696" cy="114969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C99DD8AE-A83A-4D4A-A681-6008DA16196F}">
      <dsp:nvSpPr>
        <dsp:cNvPr id="0" name=""/>
        <dsp:cNvSpPr/>
      </dsp:nvSpPr>
      <dsp:spPr>
        <a:xfrm>
          <a:off x="3237575" y="2945071"/>
          <a:ext cx="2436393" cy="7828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latin typeface="Comic Sans MS" panose="030F0702030302020204" pitchFamily="66" charset="0"/>
            </a:rPr>
            <a:t>емоційності</a:t>
          </a:r>
          <a:endParaRPr lang="uk-UA" sz="2400" b="1" kern="1200" dirty="0">
            <a:latin typeface="Comic Sans MS" panose="030F0702030302020204" pitchFamily="66" charset="0"/>
          </a:endParaRPr>
        </a:p>
      </dsp:txBody>
      <dsp:txXfrm>
        <a:off x="3237575" y="2945071"/>
        <a:ext cx="2436393" cy="782867"/>
      </dsp:txXfrm>
    </dsp:sp>
    <dsp:sp modelId="{C54DA934-CDBF-4E58-B9AF-A030D1C2DD0B}">
      <dsp:nvSpPr>
        <dsp:cNvPr id="0" name=""/>
        <dsp:cNvSpPr/>
      </dsp:nvSpPr>
      <dsp:spPr>
        <a:xfrm>
          <a:off x="3507751" y="1504596"/>
          <a:ext cx="1149696" cy="114969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FF31C047-C327-4E13-B24C-778AA9CBEEB2}">
      <dsp:nvSpPr>
        <dsp:cNvPr id="0" name=""/>
        <dsp:cNvSpPr/>
      </dsp:nvSpPr>
      <dsp:spPr>
        <a:xfrm>
          <a:off x="1698840" y="2024270"/>
          <a:ext cx="2085372" cy="9580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latin typeface="Comic Sans MS" panose="030F0702030302020204" pitchFamily="66" charset="0"/>
            </a:rPr>
            <a:t>творчості</a:t>
          </a:r>
          <a:endParaRPr lang="uk-UA" sz="2400" b="1" kern="1200" dirty="0">
            <a:latin typeface="Comic Sans MS" panose="030F0702030302020204" pitchFamily="66" charset="0"/>
          </a:endParaRPr>
        </a:p>
      </dsp:txBody>
      <dsp:txXfrm>
        <a:off x="1698840" y="2024270"/>
        <a:ext cx="2085372" cy="958080"/>
      </dsp:txXfrm>
    </dsp:sp>
    <dsp:sp modelId="{F0180434-0BCA-48F4-97EE-BEE834CE7A51}">
      <dsp:nvSpPr>
        <dsp:cNvPr id="0" name=""/>
        <dsp:cNvSpPr/>
      </dsp:nvSpPr>
      <dsp:spPr>
        <a:xfrm>
          <a:off x="3507751" y="1073646"/>
          <a:ext cx="1149696" cy="114969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8C01B509-A421-4BBD-9FD7-EFC114D6A1C0}">
      <dsp:nvSpPr>
        <dsp:cNvPr id="0" name=""/>
        <dsp:cNvSpPr/>
      </dsp:nvSpPr>
      <dsp:spPr>
        <a:xfrm>
          <a:off x="1396046" y="745587"/>
          <a:ext cx="2690959" cy="9580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latin typeface="Comic Sans MS" panose="030F0702030302020204" pitchFamily="66" charset="0"/>
            </a:rPr>
            <a:t>зв'язного</a:t>
          </a:r>
          <a:r>
            <a:rPr lang="ru-RU" sz="2400" b="1" kern="1200" dirty="0">
              <a:latin typeface="Comic Sans MS" panose="030F0702030302020204" pitchFamily="66" charset="0"/>
            </a:rPr>
            <a:t> </a:t>
          </a:r>
          <a:r>
            <a:rPr lang="ru-RU" sz="2400" b="1" kern="1200" dirty="0" err="1">
              <a:latin typeface="Comic Sans MS" panose="030F0702030302020204" pitchFamily="66" charset="0"/>
            </a:rPr>
            <a:t>мовлення</a:t>
          </a:r>
          <a:endParaRPr lang="uk-UA" sz="1600" kern="1200" dirty="0"/>
        </a:p>
      </dsp:txBody>
      <dsp:txXfrm>
        <a:off x="1396046" y="745587"/>
        <a:ext cx="2690959" cy="95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E02E3-5C60-41E4-A3F5-755AC4039BE9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FBC8-6C3C-4ED2-8315-19D7397CF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FBC8-6C3C-4ED2-8315-19D7397CF43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4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43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19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05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4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078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0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6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35101"/>
            <a:ext cx="103632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6933" y="2725738"/>
            <a:ext cx="9144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4DBDD1-8873-4115-AE6E-B13495DE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7390-D619-44BE-A237-164DCEC8EF41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1FD2E5-F328-4500-8F26-11821186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73648D-0B09-4B9D-9927-CF7A9E68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37858-6953-4D1F-AF03-D17A7F11CA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7019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57EA7-F326-4A23-B27F-D19068FB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3B246-7824-4C76-BDCD-34FE657DBC84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82BBCE-89E9-47A9-B879-51159E2D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85E2D6-1690-4AAD-9011-9E2ED141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F7DF-2716-468B-8C45-2D075D1C7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388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693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C9591E-A8D5-47D3-A065-F72DD19A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C2FD-3223-4281-A93C-957C98070472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1E103F-3C4E-4256-B2DB-2F43B862E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3E071D-6FA2-4795-9E31-4EBB2DA6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AC6BE-DBBC-4133-AA40-7889D0BE63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6191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C27BFE8-DD67-4EFC-AF46-CB60F29CC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30268-BA5C-4898-B317-E93929130B11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ED2E5C4-9E4C-4B0E-BE66-B9351CC8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D9E1544-3E81-4DD4-BD4E-CBE3A8DE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B0FBA-A73B-47D8-AC05-C3EC0427CD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7026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2AFAC92-26F6-4036-BB8F-A818AD5AE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B7647-B23E-4B03-8E8B-C8CFB5C89DDD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5C3AEF7-C5F5-4F33-B45D-3512DE29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5A1C63A-EA00-4AF6-BD89-0F07594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14F4E-237D-42A4-BE25-6BF1FC1ED9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5747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D6507010-C13F-4DBC-9480-653E19DA9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D0239-D9D0-4B5A-A0CE-F916F06874AC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DD42903-A0A2-48C7-9512-333AE232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65E8D60-CE04-4C18-8E73-E2B6C6F4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0A0DF-08D2-49B4-AF70-62536A0B7D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495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CE5CE28-B11D-4F59-B833-5FBF41C0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4B241-6401-4F82-BAD0-E85AF79D4B84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CA8516C4-01B6-4200-BAE4-48018554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A558D5-7D75-41DB-86C1-EB80D2F3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65B53-09AE-4F8C-8D31-CE4E9E48D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489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2C37F0B-E760-4318-9933-37E14BB2B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EECCF-5AA5-4E47-99A4-265F1E1AA18B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B3B61EA-74B8-4018-8DFF-B55E6DC4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F6871D4-8E16-444B-8318-7C3F0A0A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24248-3C65-41DB-B4DC-11B74A1303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4948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412C1D1-0A80-41EF-A06E-6BB80436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BB835-D83F-49F4-A057-698E5A040D91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AEE4FD2-9E70-4F08-9271-013A53D4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AD89C3A-F12D-42A1-BEA8-6911FAA43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405A9-CCC7-4A45-86DF-2402165878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9830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A09AF7-54EF-4B81-A292-3D5C8268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B60E-8F2E-46CD-AC38-9B6B587EEE39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7AC733-7603-4B77-94F7-060650C7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E02911-2466-4F25-AF5B-C2E77F78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604D0-C5C3-4E3D-A660-9E01B42F1D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165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57AF14-49B4-40B1-9A50-9C514B3A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34698-3172-4D53-B99F-0B465615815E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7F6E54-A7E9-417B-AE07-4759F7D66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18E52-F21C-4552-B8DF-D619F8CA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EB036-0C9B-46F4-9B61-59311AC901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911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585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301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2392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6627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2934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0764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4784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043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458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3587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256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181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18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03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72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323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569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2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64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93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5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23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4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911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84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082E8C6-CF82-4413-87EB-2165E6D45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1BAE8F44-7837-4581-B889-DEB1063F0A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287B41BF-FDAD-4242-844D-11249F5E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D4B5A-454E-4C0E-AD79-816B28C3A04E}" type="datetimeFigureOut">
              <a:rPr lang="en-US"/>
              <a:pPr>
                <a:defRPr/>
              </a:pPr>
              <a:t>2/10/2026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3D3ADFE3-19D6-4560-BFAC-9AA244F9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C21C934-7E69-420B-96E7-7F2A806A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46E0F-A761-48A5-A496-35E53912386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21553403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58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5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72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3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711900-5E75-4319-AD0A-8A26EE802CF6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01413D8-FF09-4940-A138-D033CBEC5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85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7E3E17F3-0460-495C-99FF-227BC0635D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25104D1B-B519-4351-A296-27EAD5AE24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92DC0-18E1-40A8-AD8D-E1B163E63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2E38EF-D38C-4915-B9F4-8880E53E66BF}" type="datetimeFigureOut">
              <a:rPr lang="ru-RU"/>
              <a:pPr>
                <a:defRPr/>
              </a:pPr>
              <a:t>10.02.2026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EAB360-8846-4FE2-BD8F-CA6017F82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AA3E1-B7D3-430D-A1B3-164F3BFEA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28D20E9-E8F0-4061-B014-99D587579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97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34122-7B71-4A41-B5CD-2E1E307CE923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25E8A-535E-4744-BD34-0389767CED2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791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8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69B82229-1C3E-42BF-865C-A330E63AC5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259B363-726E-4572-AEF9-A1865ED0DC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/>
              <a:t>Edit Master text styles</a:t>
            </a:r>
          </a:p>
          <a:p>
            <a:pPr lvl="1"/>
            <a:r>
              <a:rPr lang="en-US" altLang="uk-UA"/>
              <a:t>Second level</a:t>
            </a:r>
          </a:p>
          <a:p>
            <a:pPr lvl="2"/>
            <a:r>
              <a:rPr lang="en-US" altLang="uk-UA"/>
              <a:t>Third level</a:t>
            </a:r>
          </a:p>
          <a:p>
            <a:pPr lvl="3"/>
            <a:r>
              <a:rPr lang="en-US" altLang="uk-UA"/>
              <a:t>Fourth level</a:t>
            </a:r>
          </a:p>
          <a:p>
            <a:pPr lvl="4"/>
            <a:r>
              <a:rPr lang="en-US" altLang="uk-UA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C738447B-CC9B-4D35-8655-1C2958596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27310407-C3D6-4EBF-903A-960EB7E5BF30}" type="datetimeFigureOut">
              <a:rPr lang="en-US"/>
              <a:pPr>
                <a:defRPr/>
              </a:pPr>
              <a:t>2/10/2026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8A1C11F8-FD68-4365-A667-FB915D87A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43588FDD-5E6D-4610-B7B4-9C231A0C2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8A01C2-4BB5-40F7-A3BA-FF27BE62EBE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027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 spd="slow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24tv.ua/education/igri-dlya-ditey-yak-rozvazhiti-ditinu-yakshho-nemaye-svitla-40_n2198313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unicef.org/ukraine/stories/numo-nursery-school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/ukraine/documents/occupied-child-in-emergency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org/ukraine/parents-children-support-during-military-actions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A%D1%80%D0%B8%D1%88%D1%82%D0%B0%D0%BB%D0%B8%D0%BA" TargetMode="External"/><Relationship Id="rId2" Type="http://schemas.openxmlformats.org/officeDocument/2006/relationships/hyperlink" Target="https://uk.wikipedia.org/wiki/%D0%9E%D0%BA%D0%BE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hyperlink" Target="https://uk.wikipedia.org/wiki/%D0%A1%D1%96%D1%82%D0%BA%D1%96%D0%B2%D0%BA%D0%B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D338BA-DDE5-45BF-BC96-974959F4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508"/>
            <a:ext cx="10515600" cy="1813925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uk-UA" sz="4000" kern="0" dirty="0">
                <a:ln>
                  <a:noFill/>
                </a:ln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Батьківські збори</a:t>
            </a:r>
            <a:br>
              <a:rPr lang="uk-UA" sz="4000" kern="0" dirty="0">
                <a:ln>
                  <a:noFill/>
                </a:ln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uk-UA" sz="4000" kern="0" dirty="0">
                <a:ln>
                  <a:noFill/>
                </a:ln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«Кава з освітою»</a:t>
            </a:r>
            <a:r>
              <a:rPr lang="uk-UA" sz="6700" kern="0" dirty="0">
                <a:ln>
                  <a:noFill/>
                </a:ln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/>
            </a:r>
            <a:br>
              <a:rPr lang="uk-UA" sz="6700" kern="0" dirty="0">
                <a:ln>
                  <a:noFill/>
                </a:ln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ru-RU" sz="31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Підсумки</a:t>
            </a:r>
            <a:r>
              <a:rPr lang="ru-RU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 </a:t>
            </a:r>
            <a:r>
              <a:rPr lang="uk-UA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дистанційного </a:t>
            </a:r>
            <a:r>
              <a:rPr lang="ru-RU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lang="ru-RU" sz="31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3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4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76635E-620B-495B-B713-1C0CE787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93" y="2606435"/>
            <a:ext cx="7460479" cy="24981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86999" y="49579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>
              <a:buClr>
                <a:srgbClr val="000000"/>
              </a:buClr>
            </a:pPr>
            <a:r>
              <a:rPr lang="uk-UA" sz="1600" kern="0" dirty="0" smtClean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Група № 4 «Дзвіночок»</a:t>
            </a:r>
          </a:p>
          <a:p>
            <a:pPr lvl="0" algn="r" defTabSz="914400">
              <a:buClr>
                <a:srgbClr val="000000"/>
              </a:buClr>
            </a:pPr>
            <a:r>
              <a:rPr lang="uk-UA" sz="1600" kern="0" dirty="0" smtClean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Вовчанський заклад дошкільної </a:t>
            </a:r>
          </a:p>
          <a:p>
            <a:pPr lvl="0" algn="r" defTabSz="914400">
              <a:buClr>
                <a:srgbClr val="000000"/>
              </a:buClr>
            </a:pPr>
            <a:r>
              <a:rPr lang="uk-UA" sz="1600" kern="0" dirty="0" smtClean="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освіти (ясла-садок) № 1 Вовчанської міської ради Чугуївського району Харківської області</a:t>
            </a:r>
            <a:endParaRPr lang="uk-UA" sz="1600" kern="0" dirty="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" name="Picture 3" descr="C:\Users\Власник\Desktop\FB_IMG_1695187019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95" y="806627"/>
            <a:ext cx="2099982" cy="20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E05691-C3DB-44C4-9C3F-A4FF06CC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942" y="835762"/>
            <a:ext cx="3829301" cy="27149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79849B-DCDC-4142-934F-96D0B5F0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64" y="835762"/>
            <a:ext cx="4176173" cy="27149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D55CD9-FA75-4A10-B3C0-BC87303B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951" y="3550753"/>
            <a:ext cx="4003104" cy="280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4E92CB-EDE0-40A4-BCEF-CEE7B7773B50}"/>
              </a:ext>
            </a:extLst>
          </p:cNvPr>
          <p:cNvSpPr txBox="1"/>
          <p:nvPr/>
        </p:nvSpPr>
        <p:spPr>
          <a:xfrm>
            <a:off x="751114" y="1045028"/>
            <a:ext cx="10727872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Розвиток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мовлення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дітей</a:t>
            </a:r>
            <a:endParaRPr lang="ru-RU" sz="3200" b="1" dirty="0">
              <a:solidFill>
                <a:srgbClr val="C00000"/>
              </a:solidFill>
            </a:endParaRPr>
          </a:p>
          <a:p>
            <a:r>
              <a:rPr lang="ru-RU" sz="2400" b="1" dirty="0" err="1">
                <a:solidFill>
                  <a:srgbClr val="002060"/>
                </a:solidFill>
              </a:rPr>
              <a:t>Мова</a:t>
            </a:r>
            <a:r>
              <a:rPr lang="ru-RU" sz="2400" b="1" dirty="0">
                <a:solidFill>
                  <a:srgbClr val="002060"/>
                </a:solidFill>
              </a:rPr>
              <a:t> – форма </a:t>
            </a:r>
            <a:r>
              <a:rPr lang="ru-RU" sz="2400" b="1" dirty="0" err="1">
                <a:solidFill>
                  <a:srgbClr val="002060"/>
                </a:solidFill>
              </a:rPr>
              <a:t>спілкування</a:t>
            </a:r>
            <a:r>
              <a:rPr lang="ru-RU" sz="2400" b="1" dirty="0">
                <a:solidFill>
                  <a:srgbClr val="002060"/>
                </a:solidFill>
              </a:rPr>
              <a:t>. У </a:t>
            </a:r>
            <a:r>
              <a:rPr lang="ru-RU" sz="2400" b="1" dirty="0" err="1">
                <a:solidFill>
                  <a:srgbClr val="002060"/>
                </a:solidFill>
              </a:rPr>
              <a:t>дошкільному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віці</a:t>
            </a:r>
            <a:r>
              <a:rPr lang="ru-RU" sz="2400" b="1" dirty="0">
                <a:solidFill>
                  <a:srgbClr val="002060"/>
                </a:solidFill>
              </a:rPr>
              <a:t> вона </a:t>
            </a:r>
            <a:r>
              <a:rPr lang="ru-RU" sz="2400" b="1" dirty="0" err="1">
                <a:solidFill>
                  <a:srgbClr val="002060"/>
                </a:solidFill>
              </a:rPr>
              <a:t>розвивається</a:t>
            </a:r>
            <a:r>
              <a:rPr lang="ru-RU" sz="2400" b="1" dirty="0">
                <a:solidFill>
                  <a:srgbClr val="002060"/>
                </a:solidFill>
              </a:rPr>
              <a:t> по 2-м </a:t>
            </a:r>
            <a:r>
              <a:rPr lang="ru-RU" sz="2400" b="1" dirty="0" err="1">
                <a:solidFill>
                  <a:srgbClr val="002060"/>
                </a:solidFill>
              </a:rPr>
              <a:t>взаємопов’язаним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напрямкам</a:t>
            </a:r>
            <a:r>
              <a:rPr lang="ru-RU" sz="2400" b="1" dirty="0">
                <a:solidFill>
                  <a:srgbClr val="002060"/>
                </a:solidFill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 err="1">
                <a:solidFill>
                  <a:srgbClr val="002060"/>
                </a:solidFill>
              </a:rPr>
              <a:t>мова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дитини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удосконалюється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процесі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спілкування</a:t>
            </a:r>
            <a:r>
              <a:rPr lang="ru-RU" sz="2400" b="1" dirty="0">
                <a:solidFill>
                  <a:srgbClr val="002060"/>
                </a:solidFill>
              </a:rPr>
              <a:t> з </a:t>
            </a:r>
            <a:r>
              <a:rPr lang="ru-RU" sz="2400" b="1" dirty="0" err="1">
                <a:solidFill>
                  <a:srgbClr val="002060"/>
                </a:solidFill>
              </a:rPr>
              <a:t>дорослими</a:t>
            </a:r>
            <a:r>
              <a:rPr lang="ru-RU" sz="2400" b="1" dirty="0">
                <a:solidFill>
                  <a:srgbClr val="002060"/>
                </a:solidFill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</a:rPr>
              <a:t>однолітками</a:t>
            </a:r>
            <a:r>
              <a:rPr lang="ru-RU" sz="2400" b="1" dirty="0">
                <a:solidFill>
                  <a:srgbClr val="002060"/>
                </a:solidFill>
              </a:rPr>
              <a:t>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 err="1">
                <a:solidFill>
                  <a:srgbClr val="002060"/>
                </a:solidFill>
              </a:rPr>
              <a:t>мова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стає</a:t>
            </a:r>
            <a:r>
              <a:rPr lang="ru-RU" sz="2400" b="1" dirty="0">
                <a:solidFill>
                  <a:srgbClr val="002060"/>
                </a:solidFill>
              </a:rPr>
              <a:t> основною </a:t>
            </a:r>
            <a:r>
              <a:rPr lang="ru-RU" sz="2400" b="1" dirty="0" err="1">
                <a:solidFill>
                  <a:srgbClr val="002060"/>
                </a:solidFill>
              </a:rPr>
              <a:t>перебудови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розумових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процесів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перетворюється</a:t>
            </a:r>
            <a:r>
              <a:rPr lang="ru-RU" sz="2400" b="1" dirty="0">
                <a:solidFill>
                  <a:srgbClr val="002060"/>
                </a:solidFill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</a:rPr>
              <a:t>знаряддя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мислення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 err="1">
                <a:solidFill>
                  <a:srgbClr val="002060"/>
                </a:solidFill>
              </a:rPr>
              <a:t>Основні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завдання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мовленнєвого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розвитку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дітей</a:t>
            </a:r>
            <a:r>
              <a:rPr lang="ru-RU" sz="2400" b="1" dirty="0">
                <a:solidFill>
                  <a:srgbClr val="002060"/>
                </a:solidFill>
              </a:rPr>
              <a:t>: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 err="1">
                <a:solidFill>
                  <a:srgbClr val="002060"/>
                </a:solidFill>
              </a:rPr>
              <a:t>оволодіння</a:t>
            </a:r>
            <a:r>
              <a:rPr lang="ru-RU" sz="2400" b="1" dirty="0">
                <a:solidFill>
                  <a:srgbClr val="002060"/>
                </a:solidFill>
              </a:rPr>
              <a:t> нормами і правилами </a:t>
            </a:r>
            <a:r>
              <a:rPr lang="ru-RU" sz="2400" b="1" dirty="0" err="1">
                <a:solidFill>
                  <a:srgbClr val="002060"/>
                </a:solidFill>
              </a:rPr>
              <a:t>рідної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мови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визначеними</a:t>
            </a:r>
            <a:r>
              <a:rPr lang="ru-RU" sz="2400" b="1" dirty="0">
                <a:solidFill>
                  <a:srgbClr val="002060"/>
                </a:solidFill>
              </a:rPr>
              <a:t> для кожного </a:t>
            </a:r>
            <a:r>
              <a:rPr lang="ru-RU" sz="2400" b="1" dirty="0" err="1">
                <a:solidFill>
                  <a:srgbClr val="002060"/>
                </a:solidFill>
              </a:rPr>
              <a:t>віку</a:t>
            </a:r>
            <a:r>
              <a:rPr lang="ru-RU" sz="2400" b="1" dirty="0">
                <a:solidFill>
                  <a:srgbClr val="002060"/>
                </a:solidFill>
              </a:rPr>
              <a:t>;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– </a:t>
            </a:r>
            <a:r>
              <a:rPr lang="ru-RU" sz="2400" b="1" dirty="0" err="1">
                <a:solidFill>
                  <a:srgbClr val="002060"/>
                </a:solidFill>
              </a:rPr>
              <a:t>розвиток</a:t>
            </a:r>
            <a:r>
              <a:rPr lang="ru-RU" sz="2400" b="1" dirty="0">
                <a:solidFill>
                  <a:srgbClr val="002060"/>
                </a:solidFill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</a:rPr>
              <a:t>дітей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комунікативних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здібностей</a:t>
            </a:r>
            <a:r>
              <a:rPr lang="ru-RU" sz="2400" b="1" dirty="0">
                <a:solidFill>
                  <a:srgbClr val="002060"/>
                </a:solidFill>
              </a:rPr>
              <a:t> (</a:t>
            </a:r>
            <a:r>
              <a:rPr lang="ru-RU" sz="2400" b="1" dirty="0" err="1">
                <a:solidFill>
                  <a:srgbClr val="002060"/>
                </a:solidFill>
              </a:rPr>
              <a:t>здатність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спілкуватися</a:t>
            </a:r>
            <a:r>
              <a:rPr lang="ru-RU" sz="2400" b="1" dirty="0">
                <a:solidFill>
                  <a:srgbClr val="002060"/>
                </a:solidFill>
              </a:rPr>
              <a:t>).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0683FB-20D1-43A4-A333-D9D4906C2DAA}"/>
              </a:ext>
            </a:extLst>
          </p:cNvPr>
          <p:cNvSpPr txBox="1"/>
          <p:nvPr/>
        </p:nvSpPr>
        <p:spPr>
          <a:xfrm>
            <a:off x="718457" y="636814"/>
            <a:ext cx="1087482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Добре </a:t>
            </a:r>
            <a:r>
              <a:rPr lang="ru-RU" sz="2800" b="1" dirty="0" err="1">
                <a:solidFill>
                  <a:srgbClr val="002060"/>
                </a:solidFill>
              </a:rPr>
              <a:t>розвинена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дитини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сприяє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успішному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навчанню</a:t>
            </a:r>
            <a:r>
              <a:rPr lang="ru-RU" sz="2800" b="1" dirty="0">
                <a:solidFill>
                  <a:srgbClr val="002060"/>
                </a:solidFill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</a:rPr>
              <a:t>школі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Порушення</a:t>
            </a:r>
            <a:r>
              <a:rPr lang="ru-RU" sz="2800" b="1" dirty="0">
                <a:solidFill>
                  <a:srgbClr val="002060"/>
                </a:solidFill>
              </a:rPr>
              <a:t> ж </a:t>
            </a:r>
            <a:r>
              <a:rPr lang="ru-RU" sz="2800" b="1" dirty="0" err="1">
                <a:solidFill>
                  <a:srgbClr val="002060"/>
                </a:solidFill>
              </a:rPr>
              <a:t>промови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впливають</a:t>
            </a:r>
            <a:r>
              <a:rPr lang="ru-RU" sz="2800" b="1" dirty="0">
                <a:solidFill>
                  <a:srgbClr val="002060"/>
                </a:solidFill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</a:rPr>
              <a:t>формування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дитячого</a:t>
            </a:r>
            <a:r>
              <a:rPr lang="ru-RU" sz="2800" b="1" dirty="0">
                <a:solidFill>
                  <a:srgbClr val="002060"/>
                </a:solidFill>
              </a:rPr>
              <a:t> характеру, </a:t>
            </a:r>
            <a:r>
              <a:rPr lang="ru-RU" sz="2800" b="1" dirty="0" err="1">
                <a:solidFill>
                  <a:srgbClr val="002060"/>
                </a:solidFill>
              </a:rPr>
              <a:t>оскільки</a:t>
            </a:r>
            <a:r>
              <a:rPr lang="ru-RU" sz="2800" b="1" dirty="0">
                <a:solidFill>
                  <a:srgbClr val="002060"/>
                </a:solidFill>
              </a:rPr>
              <a:t> не </a:t>
            </a:r>
            <a:r>
              <a:rPr lang="ru-RU" sz="2800" b="1" dirty="0" err="1">
                <a:solidFill>
                  <a:srgbClr val="002060"/>
                </a:solidFill>
              </a:rPr>
              <a:t>виправлений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вчасно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мовний</a:t>
            </a:r>
            <a:r>
              <a:rPr lang="ru-RU" sz="2800" b="1" dirty="0">
                <a:solidFill>
                  <a:srgbClr val="002060"/>
                </a:solidFill>
              </a:rPr>
              <a:t> дефект робить </a:t>
            </a:r>
            <a:r>
              <a:rPr lang="ru-RU" sz="2800" b="1" dirty="0" err="1">
                <a:solidFill>
                  <a:srgbClr val="002060"/>
                </a:solidFill>
              </a:rPr>
              <a:t>дитину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невпевненою</a:t>
            </a:r>
            <a:r>
              <a:rPr lang="ru-RU" sz="2800" b="1" dirty="0">
                <a:solidFill>
                  <a:srgbClr val="002060"/>
                </a:solidFill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</a:rPr>
              <a:t>собі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замкнутим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дратівливим</a:t>
            </a:r>
            <a:r>
              <a:rPr lang="ru-RU" sz="2800" b="1" dirty="0">
                <a:solidFill>
                  <a:srgbClr val="002060"/>
                </a:solidFill>
              </a:rPr>
              <a:t>. При </a:t>
            </a:r>
            <a:r>
              <a:rPr lang="ru-RU" sz="2800" b="1" dirty="0" err="1">
                <a:solidFill>
                  <a:srgbClr val="002060"/>
                </a:solidFill>
              </a:rPr>
              <a:t>стихійному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мовному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розвитку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лише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деякі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діти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досягають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високого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рівня</a:t>
            </a:r>
            <a:r>
              <a:rPr lang="ru-RU" sz="2800" b="1" dirty="0">
                <a:solidFill>
                  <a:srgbClr val="002060"/>
                </a:solidFill>
              </a:rPr>
              <a:t>. Тому </a:t>
            </a:r>
            <a:r>
              <a:rPr lang="ru-RU" sz="2800" b="1" dirty="0" err="1">
                <a:solidFill>
                  <a:srgbClr val="002060"/>
                </a:solidFill>
              </a:rPr>
              <a:t>необхідно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цілеспрямоване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навчання,щоб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створювати</a:t>
            </a:r>
            <a:r>
              <a:rPr lang="ru-RU" sz="2800" b="1" dirty="0">
                <a:solidFill>
                  <a:srgbClr val="002060"/>
                </a:solidFill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</a:rPr>
              <a:t>дітей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інтерес</a:t>
            </a:r>
            <a:r>
              <a:rPr lang="ru-RU" sz="2800" b="1" dirty="0">
                <a:solidFill>
                  <a:srgbClr val="002060"/>
                </a:solidFill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</a:rPr>
              <a:t>рідної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мови</a:t>
            </a:r>
            <a:r>
              <a:rPr lang="ru-RU" sz="2800" b="1" dirty="0">
                <a:solidFill>
                  <a:srgbClr val="002060"/>
                </a:solidFill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</a:rPr>
              <a:t>сприяти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творчому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відношенню</a:t>
            </a:r>
            <a:r>
              <a:rPr lang="ru-RU" sz="2800" b="1" dirty="0">
                <a:solidFill>
                  <a:srgbClr val="002060"/>
                </a:solidFill>
              </a:rPr>
              <a:t> до </a:t>
            </a:r>
            <a:r>
              <a:rPr lang="ru-RU" sz="2800" b="1" dirty="0" err="1">
                <a:solidFill>
                  <a:srgbClr val="002060"/>
                </a:solidFill>
              </a:rPr>
              <a:t>мови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err="1">
                <a:solidFill>
                  <a:srgbClr val="002060"/>
                </a:solidFill>
              </a:rPr>
              <a:t>Розвиток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мовлення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безпосередньо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впливає</a:t>
            </a:r>
            <a:r>
              <a:rPr lang="ru-RU" sz="2800" b="1" dirty="0">
                <a:solidFill>
                  <a:srgbClr val="002060"/>
                </a:solidFill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</a:rPr>
              <a:t>розвиток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мислення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err="1">
                <a:solidFill>
                  <a:srgbClr val="002060"/>
                </a:solidFill>
              </a:rPr>
              <a:t>Завдяки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діти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оволодівають</a:t>
            </a:r>
            <a:r>
              <a:rPr lang="ru-RU" sz="2800" b="1" dirty="0">
                <a:solidFill>
                  <a:srgbClr val="002060"/>
                </a:solidFill>
              </a:rPr>
              <a:t> нормами </a:t>
            </a:r>
            <a:r>
              <a:rPr lang="ru-RU" sz="2800" b="1" dirty="0" err="1">
                <a:solidFill>
                  <a:srgbClr val="002060"/>
                </a:solidFill>
              </a:rPr>
              <a:t>суспільної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поведінки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що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сприяє</a:t>
            </a:r>
            <a:r>
              <a:rPr lang="ru-RU" sz="2800" b="1" dirty="0">
                <a:solidFill>
                  <a:srgbClr val="002060"/>
                </a:solidFill>
              </a:rPr>
              <a:t> моральному </a:t>
            </a:r>
            <a:r>
              <a:rPr lang="ru-RU" sz="2800" b="1" dirty="0" err="1">
                <a:solidFill>
                  <a:srgbClr val="002060"/>
                </a:solidFill>
              </a:rPr>
              <a:t>вихованню</a:t>
            </a:r>
            <a:r>
              <a:rPr lang="ru-RU" sz="2800" b="1" dirty="0">
                <a:solidFill>
                  <a:srgbClr val="002060"/>
                </a:solidFill>
              </a:rPr>
              <a:t>. Таким чином, </a:t>
            </a:r>
            <a:r>
              <a:rPr lang="ru-RU" sz="2800" b="1" dirty="0" err="1">
                <a:solidFill>
                  <a:srgbClr val="002060"/>
                </a:solidFill>
              </a:rPr>
              <a:t>оволодіння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рідною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мовою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необхідно</a:t>
            </a:r>
            <a:r>
              <a:rPr lang="ru-RU" sz="2800" b="1" dirty="0">
                <a:solidFill>
                  <a:srgbClr val="002060"/>
                </a:solidFill>
              </a:rPr>
              <a:t> для </a:t>
            </a:r>
            <a:r>
              <a:rPr lang="ru-RU" sz="2800" b="1" dirty="0" err="1">
                <a:solidFill>
                  <a:srgbClr val="002060"/>
                </a:solidFill>
              </a:rPr>
              <a:t>повноцінного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формування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особистості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дитини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42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BD1914-2000-463A-949E-C88F146FA7C3}"/>
              </a:ext>
            </a:extLst>
          </p:cNvPr>
          <p:cNvSpPr txBox="1"/>
          <p:nvPr/>
        </p:nvSpPr>
        <p:spPr>
          <a:xfrm>
            <a:off x="718457" y="604157"/>
            <a:ext cx="1064622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err="1">
                <a:solidFill>
                  <a:srgbClr val="C00000"/>
                </a:solidFill>
              </a:rPr>
              <a:t>Масаж</a:t>
            </a:r>
            <a:r>
              <a:rPr lang="ru-RU" sz="2800" b="1" i="1" dirty="0">
                <a:solidFill>
                  <a:srgbClr val="C00000"/>
                </a:solidFill>
              </a:rPr>
              <a:t>.</a:t>
            </a:r>
            <a:r>
              <a:rPr lang="ru-RU" sz="2800" dirty="0"/>
              <a:t> </a:t>
            </a:r>
            <a:r>
              <a:rPr lang="ru-RU" sz="2800" dirty="0" err="1"/>
              <a:t>Масажуючи</a:t>
            </a:r>
            <a:r>
              <a:rPr lang="ru-RU" sz="2800" dirty="0"/>
              <a:t> </a:t>
            </a:r>
            <a:r>
              <a:rPr lang="ru-RU" sz="2800" dirty="0" err="1"/>
              <a:t>пальці</a:t>
            </a:r>
            <a:r>
              <a:rPr lang="ru-RU" sz="2800" dirty="0"/>
              <a:t> </a:t>
            </a:r>
            <a:r>
              <a:rPr lang="ru-RU" sz="2800" dirty="0" err="1"/>
              <a:t>активізувати</a:t>
            </a:r>
            <a:r>
              <a:rPr lang="ru-RU" sz="2800" dirty="0"/>
              <a:t> роботу </a:t>
            </a:r>
            <a:r>
              <a:rPr lang="ru-RU" sz="2800" dirty="0" err="1"/>
              <a:t>внутрішніх</a:t>
            </a:r>
            <a:r>
              <a:rPr lang="ru-RU" sz="2800" dirty="0"/>
              <a:t> </a:t>
            </a:r>
            <a:r>
              <a:rPr lang="ru-RU" sz="2800" dirty="0" err="1"/>
              <a:t>органів</a:t>
            </a:r>
            <a:r>
              <a:rPr lang="ru-RU" sz="2800" dirty="0"/>
              <a:t>.</a:t>
            </a:r>
          </a:p>
          <a:p>
            <a:pPr algn="just"/>
            <a:r>
              <a:rPr lang="ru-RU" sz="2800" dirty="0"/>
              <a:t>Великий – </a:t>
            </a:r>
            <a:r>
              <a:rPr lang="ru-RU" sz="2800" dirty="0" err="1"/>
              <a:t>відповідає</a:t>
            </a:r>
            <a:r>
              <a:rPr lang="ru-RU" sz="2800" dirty="0"/>
              <a:t> за голову;</a:t>
            </a:r>
          </a:p>
          <a:p>
            <a:pPr algn="just"/>
            <a:r>
              <a:rPr lang="ru-RU" sz="2800" dirty="0" err="1"/>
              <a:t>Вказівний</a:t>
            </a:r>
            <a:r>
              <a:rPr lang="ru-RU" sz="2800" dirty="0"/>
              <a:t> – </a:t>
            </a:r>
            <a:r>
              <a:rPr lang="ru-RU" sz="2800" dirty="0" err="1"/>
              <a:t>шлунок</a:t>
            </a:r>
            <a:r>
              <a:rPr lang="ru-RU" sz="2800" dirty="0"/>
              <a:t>;</a:t>
            </a:r>
          </a:p>
          <a:p>
            <a:pPr algn="just"/>
            <a:r>
              <a:rPr lang="ru-RU" sz="2800" dirty="0" err="1"/>
              <a:t>Середній</a:t>
            </a:r>
            <a:r>
              <a:rPr lang="ru-RU" sz="2800" dirty="0"/>
              <a:t> – </a:t>
            </a:r>
            <a:r>
              <a:rPr lang="ru-RU" sz="2800" dirty="0" err="1"/>
              <a:t>печінка</a:t>
            </a:r>
            <a:r>
              <a:rPr lang="ru-RU" sz="2800" dirty="0"/>
              <a:t>;</a:t>
            </a:r>
          </a:p>
          <a:p>
            <a:pPr algn="just"/>
            <a:r>
              <a:rPr lang="ru-RU" sz="2800" dirty="0" err="1"/>
              <a:t>Безіменний</a:t>
            </a:r>
            <a:r>
              <a:rPr lang="ru-RU" sz="2800" dirty="0"/>
              <a:t> – </a:t>
            </a:r>
            <a:r>
              <a:rPr lang="ru-RU" sz="2800" dirty="0" err="1"/>
              <a:t>нирки</a:t>
            </a:r>
            <a:r>
              <a:rPr lang="ru-RU" sz="2800" dirty="0"/>
              <a:t>;</a:t>
            </a:r>
          </a:p>
          <a:p>
            <a:pPr algn="just"/>
            <a:r>
              <a:rPr lang="ru-RU" sz="2800" dirty="0" err="1"/>
              <a:t>Мізинець</a:t>
            </a:r>
            <a:r>
              <a:rPr lang="ru-RU" sz="2800" dirty="0"/>
              <a:t> – </a:t>
            </a:r>
            <a:r>
              <a:rPr lang="ru-RU" sz="2800" dirty="0" err="1"/>
              <a:t>серце</a:t>
            </a:r>
            <a:r>
              <a:rPr lang="ru-RU" sz="2800" dirty="0"/>
              <a:t>.</a:t>
            </a:r>
          </a:p>
          <a:p>
            <a:pPr algn="just"/>
            <a:r>
              <a:rPr lang="ru-RU" sz="2800" dirty="0"/>
              <a:t>1) </a:t>
            </a:r>
            <a:r>
              <a:rPr lang="ru-RU" sz="2800" dirty="0" err="1"/>
              <a:t>Розтираємо</a:t>
            </a:r>
            <a:r>
              <a:rPr lang="ru-RU" sz="2800" dirty="0"/>
              <a:t> подушечку </a:t>
            </a:r>
            <a:r>
              <a:rPr lang="ru-RU" sz="2800" dirty="0" err="1"/>
              <a:t>пальця</a:t>
            </a:r>
            <a:r>
              <a:rPr lang="ru-RU" sz="2800" dirty="0"/>
              <a:t>, </a:t>
            </a:r>
            <a:r>
              <a:rPr lang="ru-RU" sz="2800" dirty="0" err="1"/>
              <a:t>потім</a:t>
            </a:r>
            <a:r>
              <a:rPr lang="ru-RU" sz="2800" dirty="0"/>
              <a:t> </a:t>
            </a:r>
            <a:r>
              <a:rPr lang="ru-RU" sz="2800" dirty="0" err="1"/>
              <a:t>повільно</a:t>
            </a:r>
            <a:r>
              <a:rPr lang="ru-RU" sz="2800" dirty="0"/>
              <a:t> </a:t>
            </a:r>
            <a:r>
              <a:rPr lang="ru-RU" sz="2800" dirty="0" err="1"/>
              <a:t>опускаємося</a:t>
            </a:r>
            <a:r>
              <a:rPr lang="ru-RU" sz="2800" dirty="0"/>
              <a:t> до </a:t>
            </a:r>
            <a:r>
              <a:rPr lang="ru-RU" sz="2800" dirty="0" err="1"/>
              <a:t>зап’ястя</a:t>
            </a:r>
            <a:r>
              <a:rPr lang="ru-RU" sz="2800" dirty="0"/>
              <a:t>.</a:t>
            </a:r>
          </a:p>
          <a:p>
            <a:pPr algn="just"/>
            <a:r>
              <a:rPr lang="ru-RU" sz="2800" dirty="0"/>
              <a:t>2) </a:t>
            </a:r>
            <a:r>
              <a:rPr lang="ru-RU" sz="2800" dirty="0" err="1"/>
              <a:t>Потерти</a:t>
            </a:r>
            <a:r>
              <a:rPr lang="ru-RU" sz="2800" dirty="0"/>
              <a:t> </a:t>
            </a:r>
            <a:r>
              <a:rPr lang="ru-RU" sz="2800" dirty="0" err="1"/>
              <a:t>долоні</a:t>
            </a:r>
            <a:r>
              <a:rPr lang="ru-RU" sz="2800" dirty="0"/>
              <a:t>, </a:t>
            </a:r>
            <a:r>
              <a:rPr lang="ru-RU" sz="2800" dirty="0" err="1"/>
              <a:t>поплескати</a:t>
            </a:r>
            <a:r>
              <a:rPr lang="ru-RU" sz="2800" dirty="0"/>
              <a:t>.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b="1" i="1" dirty="0" err="1">
                <a:solidFill>
                  <a:srgbClr val="C00000"/>
                </a:solidFill>
              </a:rPr>
              <a:t>Пальчикові</a:t>
            </a:r>
            <a:r>
              <a:rPr lang="ru-RU" sz="2800" b="1" i="1" dirty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ігри</a:t>
            </a:r>
            <a:endParaRPr lang="ru-RU" sz="2800" b="1" i="1" dirty="0">
              <a:solidFill>
                <a:srgbClr val="C00000"/>
              </a:solidFill>
            </a:endParaRPr>
          </a:p>
          <a:p>
            <a:pPr algn="just"/>
            <a:r>
              <a:rPr lang="ru-RU" sz="2800" b="1" i="1" dirty="0" err="1">
                <a:solidFill>
                  <a:srgbClr val="C00000"/>
                </a:solidFill>
              </a:rPr>
              <a:t>Мовленнєві</a:t>
            </a:r>
            <a:r>
              <a:rPr lang="ru-RU" sz="2800" b="1" i="1" dirty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ігри</a:t>
            </a:r>
            <a:endParaRPr lang="ru-RU" sz="2800" b="1" i="1" dirty="0">
              <a:solidFill>
                <a:srgbClr val="C00000"/>
              </a:solidFill>
            </a:endParaRPr>
          </a:p>
          <a:p>
            <a:pPr algn="just"/>
            <a:r>
              <a:rPr lang="ru-RU" sz="2800" b="1" i="1" dirty="0" err="1">
                <a:solidFill>
                  <a:srgbClr val="C00000"/>
                </a:solidFill>
              </a:rPr>
              <a:t>Чистомовки</a:t>
            </a:r>
            <a:endParaRPr lang="ru-RU" sz="2800" b="1" i="1" dirty="0">
              <a:solidFill>
                <a:srgbClr val="C00000"/>
              </a:solidFill>
            </a:endParaRP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444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одготовка 3">
            <a:extLst>
              <a:ext uri="{FF2B5EF4-FFF2-40B4-BE49-F238E27FC236}">
                <a16:creationId xmlns:a16="http://schemas.microsoft.com/office/drawing/2014/main" xmlns="" id="{3383B8DE-F4AF-4EDE-ADD4-4B9C4D39D27D}"/>
              </a:ext>
            </a:extLst>
          </p:cNvPr>
          <p:cNvSpPr/>
          <p:nvPr/>
        </p:nvSpPr>
        <p:spPr>
          <a:xfrm>
            <a:off x="1524000" y="246185"/>
            <a:ext cx="9144000" cy="2883877"/>
          </a:xfrm>
          <a:prstGeom prst="flowChartPrepa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>
              <a:bevelT w="38100" h="38100" prst="relaxedInset"/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uk-UA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C6C9F-9856-4787-9BBE-D81AB66157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3225" y="703263"/>
            <a:ext cx="7056438" cy="1930400"/>
          </a:xfrm>
        </p:spPr>
        <p:txBody>
          <a:bodyPr/>
          <a:lstStyle/>
          <a:p>
            <a:pPr>
              <a:defRPr/>
            </a:pPr>
            <a:r>
              <a:rPr lang="uk-UA" sz="2400" b="1" dirty="0">
                <a:solidFill>
                  <a:srgbClr val="CC0099"/>
                </a:solidFill>
                <a:latin typeface="Comic Sans MS" panose="030F0702030302020204" pitchFamily="66" charset="0"/>
              </a:rPr>
              <a:t>КАЗКОТЕРАПІЯ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– це терапія середовищем, особливою казковою атмосферою, в якій можуть проявитися потенційні можливості особистості, може матеріалізуватись мрія; а головне, в ній з’являється відчуття захищеності та аромат таємниці.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35131B00-CDB5-4DCB-8298-60B79B9520AA}"/>
              </a:ext>
            </a:extLst>
          </p:cNvPr>
          <p:cNvGraphicFramePr/>
          <p:nvPr/>
        </p:nvGraphicFramePr>
        <p:xfrm>
          <a:off x="1524001" y="3130062"/>
          <a:ext cx="9026768" cy="3727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48128" y="836712"/>
            <a:ext cx="3419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uk-UA" sz="3600" dirty="0">
                <a:solidFill>
                  <a:prstClr val="black"/>
                </a:solidFill>
                <a:latin typeface="Century Gothic" pitchFamily="34" charset="0"/>
              </a:rPr>
              <a:t>Загартування дітей дошкільного віку </a:t>
            </a:r>
            <a:endParaRPr lang="ru-RU" sz="3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pic>
        <p:nvPicPr>
          <p:cNvPr id="1028" name="Picture 4" descr="Картинки по запросу загартування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1820416"/>
            <a:ext cx="5537639" cy="5037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-3-6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789040"/>
            <a:ext cx="408888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 descr="-4-6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1536" y="548680"/>
            <a:ext cx="4176464" cy="313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Картинки по запросу загартування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6" y="4028998"/>
            <a:ext cx="3059832" cy="2829003"/>
          </a:xfrm>
          <a:prstGeom prst="rect">
            <a:avLst/>
          </a:prstGeom>
          <a:noFill/>
        </p:spPr>
      </p:pic>
      <p:pic>
        <p:nvPicPr>
          <p:cNvPr id="27652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552" y="692697"/>
            <a:ext cx="3168352" cy="282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-11-6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1" y="404664"/>
            <a:ext cx="3491880" cy="3003120"/>
          </a:xfrm>
          <a:prstGeom prst="rect">
            <a:avLst/>
          </a:prstGeom>
        </p:spPr>
      </p:pic>
      <p:pic>
        <p:nvPicPr>
          <p:cNvPr id="3" name="Рисунок 7" descr="-10-63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12" y="3746466"/>
            <a:ext cx="3563888" cy="311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Картинки по запросу загартування картинки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9536" y="3933056"/>
            <a:ext cx="3131840" cy="2684434"/>
          </a:xfrm>
          <a:prstGeom prst="rect">
            <a:avLst/>
          </a:prstGeom>
          <a:noFill/>
        </p:spPr>
      </p:pic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096" y="764705"/>
            <a:ext cx="3230082" cy="252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AB1145-263A-422E-89FA-50CEC974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83" y="854765"/>
            <a:ext cx="10942982" cy="1510747"/>
          </a:xfrm>
        </p:spPr>
        <p:txBody>
          <a:bodyPr>
            <a:noAutofit/>
          </a:bodyPr>
          <a:lstStyle/>
          <a:p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Як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розважити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дитину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,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якщо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немає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світла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: 40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найкращих</a:t>
            </a:r>
            <a:r>
              <a:rPr lang="ru-RU" sz="3200" b="1" i="0" dirty="0">
                <a:solidFill>
                  <a:srgbClr val="C00000"/>
                </a:solidFill>
                <a:effectLst/>
                <a:latin typeface="ProximaNovaRegular"/>
              </a:rPr>
              <a:t> </a:t>
            </a:r>
            <a:r>
              <a:rPr lang="ru-RU" sz="3200" b="1" i="0" dirty="0" err="1">
                <a:solidFill>
                  <a:srgbClr val="C00000"/>
                </a:solidFill>
                <a:effectLst/>
                <a:latin typeface="ProximaNovaRegular"/>
              </a:rPr>
              <a:t>ігор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https://24tv.ua/education/igri-dlya-ditey-yak-rozvazhiti-ditinu-yakshho-nemaye-svitla-40_n2198313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C403F8-3B24-4455-B715-399D43905C1F}"/>
              </a:ext>
            </a:extLst>
          </p:cNvPr>
          <p:cNvSpPr txBox="1"/>
          <p:nvPr/>
        </p:nvSpPr>
        <p:spPr>
          <a:xfrm>
            <a:off x="927652" y="2504011"/>
            <a:ext cx="10336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Через </a:t>
            </a:r>
            <a:r>
              <a:rPr lang="ru-RU" dirty="0" err="1"/>
              <a:t>масований</a:t>
            </a:r>
            <a:r>
              <a:rPr lang="ru-RU" dirty="0"/>
              <a:t> </a:t>
            </a:r>
            <a:r>
              <a:rPr lang="ru-RU" dirty="0" err="1"/>
              <a:t>обстріл</a:t>
            </a:r>
            <a:r>
              <a:rPr lang="ru-RU" dirty="0"/>
              <a:t> </a:t>
            </a:r>
            <a:r>
              <a:rPr lang="ru-RU" dirty="0" err="1"/>
              <a:t>Росією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енергетичної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у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виключають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. </a:t>
            </a:r>
            <a:r>
              <a:rPr lang="ru-RU" dirty="0" err="1"/>
              <a:t>Українці</a:t>
            </a:r>
            <a:r>
              <a:rPr lang="ru-RU" dirty="0"/>
              <a:t> </a:t>
            </a:r>
            <a:r>
              <a:rPr lang="ru-RU" dirty="0" err="1"/>
              <a:t>змушені</a:t>
            </a:r>
            <a:r>
              <a:rPr lang="ru-RU" dirty="0"/>
              <a:t> часто </a:t>
            </a:r>
            <a:r>
              <a:rPr lang="ru-RU" dirty="0" err="1"/>
              <a:t>сидіти</a:t>
            </a:r>
            <a:r>
              <a:rPr lang="ru-RU" dirty="0"/>
              <a:t> у </a:t>
            </a:r>
            <a:r>
              <a:rPr lang="ru-RU" dirty="0" err="1"/>
              <a:t>темряві</a:t>
            </a:r>
            <a:r>
              <a:rPr lang="ru-RU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85860E-ADE8-43AA-A1B5-0FB560D3E072}"/>
              </a:ext>
            </a:extLst>
          </p:cNvPr>
          <p:cNvSpPr txBox="1"/>
          <p:nvPr/>
        </p:nvSpPr>
        <p:spPr>
          <a:xfrm>
            <a:off x="906117" y="3150342"/>
            <a:ext cx="10442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Як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відключень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 </a:t>
            </a:r>
            <a:r>
              <a:rPr lang="ru-RU" dirty="0" err="1"/>
              <a:t>розважити</a:t>
            </a:r>
            <a:r>
              <a:rPr lang="ru-RU" dirty="0"/>
              <a:t> та </a:t>
            </a:r>
            <a:r>
              <a:rPr lang="ru-RU" dirty="0" err="1"/>
              <a:t>заспокоїти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, </a:t>
            </a:r>
            <a:r>
              <a:rPr lang="ru-RU" dirty="0" err="1"/>
              <a:t>розповідають</a:t>
            </a:r>
            <a:r>
              <a:rPr lang="ru-RU" dirty="0"/>
              <a:t> у ЮНІСЕФ.</a:t>
            </a:r>
          </a:p>
          <a:p>
            <a:pPr algn="just"/>
            <a:r>
              <a:rPr lang="ru-RU" dirty="0"/>
              <a:t>"Страх </a:t>
            </a:r>
            <a:r>
              <a:rPr lang="ru-RU" dirty="0" err="1"/>
              <a:t>темряви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, з одного боку, </a:t>
            </a:r>
            <a:r>
              <a:rPr lang="ru-RU" dirty="0" err="1"/>
              <a:t>віковий</a:t>
            </a:r>
            <a:r>
              <a:rPr lang="ru-RU" dirty="0"/>
              <a:t> страх у </a:t>
            </a:r>
            <a:r>
              <a:rPr lang="ru-RU" dirty="0" err="1"/>
              <a:t>дітей</a:t>
            </a:r>
            <a:r>
              <a:rPr lang="ru-RU" dirty="0"/>
              <a:t>. З </a:t>
            </a:r>
            <a:r>
              <a:rPr lang="ru-RU" dirty="0" err="1"/>
              <a:t>іншого</a:t>
            </a:r>
            <a:r>
              <a:rPr lang="ru-RU" dirty="0"/>
              <a:t> –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наслідків</a:t>
            </a:r>
            <a:r>
              <a:rPr lang="ru-RU" dirty="0"/>
              <a:t> </a:t>
            </a:r>
            <a:r>
              <a:rPr lang="ru-RU" dirty="0" err="1"/>
              <a:t>хронічного</a:t>
            </a:r>
            <a:r>
              <a:rPr lang="ru-RU" dirty="0"/>
              <a:t> </a:t>
            </a:r>
            <a:r>
              <a:rPr lang="ru-RU" dirty="0" err="1"/>
              <a:t>стресу</a:t>
            </a:r>
            <a:r>
              <a:rPr lang="ru-RU" dirty="0"/>
              <a:t> та </a:t>
            </a:r>
            <a:r>
              <a:rPr lang="ru-RU" dirty="0" err="1"/>
              <a:t>травматизації</a:t>
            </a:r>
            <a:r>
              <a:rPr lang="ru-RU" dirty="0"/>
              <a:t>", – </a:t>
            </a:r>
            <a:r>
              <a:rPr lang="ru-RU" dirty="0" err="1"/>
              <a:t>кажуть</a:t>
            </a:r>
            <a:r>
              <a:rPr lang="ru-RU" dirty="0"/>
              <a:t> в </a:t>
            </a:r>
            <a:r>
              <a:rPr lang="ru-RU" dirty="0" err="1"/>
              <a:t>організації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Найпростішим</a:t>
            </a:r>
            <a:r>
              <a:rPr lang="ru-RU" dirty="0"/>
              <a:t> способом </a:t>
            </a:r>
            <a:r>
              <a:rPr lang="ru-RU" dirty="0" err="1"/>
              <a:t>зняти</a:t>
            </a:r>
            <a:r>
              <a:rPr lang="ru-RU" dirty="0"/>
              <a:t> </a:t>
            </a:r>
            <a:r>
              <a:rPr lang="ru-RU" dirty="0" err="1"/>
              <a:t>напругу</a:t>
            </a:r>
            <a:r>
              <a:rPr lang="ru-RU" dirty="0"/>
              <a:t> є </a:t>
            </a:r>
            <a:r>
              <a:rPr lang="ru-RU" dirty="0" err="1"/>
              <a:t>ігри</a:t>
            </a:r>
            <a:r>
              <a:rPr lang="ru-RU" dirty="0"/>
              <a:t>. Вони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допоможуть</a:t>
            </a:r>
            <a:r>
              <a:rPr lang="ru-RU" dirty="0"/>
              <a:t> </a:t>
            </a:r>
            <a:r>
              <a:rPr lang="ru-RU" dirty="0" err="1"/>
              <a:t>пережити</a:t>
            </a:r>
            <a:r>
              <a:rPr lang="ru-RU" dirty="0"/>
              <a:t> "</a:t>
            </a:r>
            <a:r>
              <a:rPr lang="ru-RU" dirty="0" err="1"/>
              <a:t>темні</a:t>
            </a:r>
            <a:r>
              <a:rPr lang="ru-RU" dirty="0"/>
              <a:t>" </a:t>
            </a:r>
            <a:r>
              <a:rPr lang="ru-RU" dirty="0" err="1"/>
              <a:t>години</a:t>
            </a:r>
            <a:r>
              <a:rPr lang="ru-RU" dirty="0"/>
              <a:t>, а й </a:t>
            </a:r>
            <a:r>
              <a:rPr lang="ru-RU" dirty="0" err="1"/>
              <a:t>сприятимуть</a:t>
            </a:r>
            <a:r>
              <a:rPr lang="ru-RU" dirty="0"/>
              <a:t> </a:t>
            </a:r>
            <a:r>
              <a:rPr lang="ru-RU" dirty="0" err="1"/>
              <a:t>покращенню</a:t>
            </a:r>
            <a:r>
              <a:rPr lang="ru-RU" dirty="0"/>
              <a:t> </a:t>
            </a:r>
            <a:r>
              <a:rPr lang="ru-RU" dirty="0" err="1"/>
              <a:t>стосунків</a:t>
            </a:r>
            <a:r>
              <a:rPr lang="ru-RU" dirty="0"/>
              <a:t> у </a:t>
            </a:r>
            <a:r>
              <a:rPr lang="ru-RU" dirty="0" err="1"/>
              <a:t>родині</a:t>
            </a:r>
            <a:r>
              <a:rPr lang="ru-RU" dirty="0"/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7C49F36-DDC2-49B0-9097-9B77F7505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399" y="4659226"/>
            <a:ext cx="2402740" cy="12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135DF9-0F99-4C7D-85E7-606F2226D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" y="703196"/>
            <a:ext cx="6375953" cy="42506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C27D9D-E95C-4E35-A147-69205160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65" y="703196"/>
            <a:ext cx="4247322" cy="42473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CFE1B3-0CA5-4A64-A961-72152D68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64" y="4950518"/>
            <a:ext cx="999221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896F41-C498-40B4-B11B-0A1F9CD89283}"/>
              </a:ext>
            </a:extLst>
          </p:cNvPr>
          <p:cNvSpPr txBox="1"/>
          <p:nvPr/>
        </p:nvSpPr>
        <p:spPr>
          <a:xfrm>
            <a:off x="1080880" y="909935"/>
            <a:ext cx="10299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«Дитячий садок онлайн» </a:t>
            </a:r>
            <a:r>
              <a:rPr lang="ru-RU" sz="2000" b="1" dirty="0" err="1">
                <a:solidFill>
                  <a:srgbClr val="002060"/>
                </a:solidFill>
              </a:rPr>
              <a:t>від</a:t>
            </a:r>
            <a:r>
              <a:rPr lang="ru-RU" sz="2000" b="1" dirty="0">
                <a:solidFill>
                  <a:srgbClr val="002060"/>
                </a:solidFill>
              </a:rPr>
              <a:t> НУМО, за </a:t>
            </a:r>
            <a:r>
              <a:rPr lang="ru-RU" sz="2000" b="1" dirty="0" err="1">
                <a:solidFill>
                  <a:srgbClr val="002060"/>
                </a:solidFill>
              </a:rPr>
              <a:t>підтримки</a:t>
            </a:r>
            <a:r>
              <a:rPr lang="ru-RU" sz="2000" b="1" dirty="0">
                <a:solidFill>
                  <a:srgbClr val="002060"/>
                </a:solidFill>
              </a:rPr>
              <a:t> ЮНІСЕФ, МОН та </a:t>
            </a:r>
            <a:r>
              <a:rPr lang="en-US" sz="2000" b="1" dirty="0">
                <a:solidFill>
                  <a:srgbClr val="002060"/>
                </a:solidFill>
              </a:rPr>
              <a:t>MEGOGO</a:t>
            </a:r>
          </a:p>
          <a:p>
            <a:r>
              <a:rPr lang="ru-RU" sz="2000" b="1" dirty="0" err="1">
                <a:solidFill>
                  <a:srgbClr val="002060"/>
                </a:solidFill>
              </a:rPr>
              <a:t>Запрошуємо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дошкільнят</a:t>
            </a:r>
            <a:r>
              <a:rPr lang="ru-RU" sz="2000" b="1" dirty="0">
                <a:solidFill>
                  <a:srgbClr val="002060"/>
                </a:solidFill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</a:rPr>
              <a:t>цікаві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корисні</a:t>
            </a:r>
            <a:r>
              <a:rPr lang="ru-RU" sz="2000" b="1" dirty="0">
                <a:solidFill>
                  <a:srgbClr val="002060"/>
                </a:solidFill>
              </a:rPr>
              <a:t> онлайн </a:t>
            </a:r>
            <a:r>
              <a:rPr lang="ru-RU" sz="2000" b="1" dirty="0" err="1">
                <a:solidFill>
                  <a:srgbClr val="002060"/>
                </a:solidFill>
              </a:rPr>
              <a:t>заняття</a:t>
            </a:r>
            <a:r>
              <a:rPr lang="ru-RU" sz="20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9C5B17-D01C-4677-9A84-C679A727AE43}"/>
              </a:ext>
            </a:extLst>
          </p:cNvPr>
          <p:cNvSpPr txBox="1"/>
          <p:nvPr/>
        </p:nvSpPr>
        <p:spPr>
          <a:xfrm>
            <a:off x="1289601" y="2151030"/>
            <a:ext cx="92160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https://www.unicef.org/ukraine/stories/numo-nursery-school</a:t>
            </a:r>
            <a:endParaRPr lang="uk-UA" sz="2400" b="1" dirty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291C8F-7836-4621-BBC3-05D9181E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511" y="2767466"/>
            <a:ext cx="4272238" cy="33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8DF0EF-A009-49C5-A71A-4A0F70E8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88" y="711924"/>
            <a:ext cx="3830682" cy="510757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36" y="885708"/>
            <a:ext cx="6696015" cy="476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CCBBAA-27F2-4289-A9C8-BFAEAA6E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182" y="218493"/>
            <a:ext cx="7906847" cy="944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A42DE2-703D-47A1-8796-9B08D4C10C6F}"/>
              </a:ext>
            </a:extLst>
          </p:cNvPr>
          <p:cNvSpPr txBox="1"/>
          <p:nvPr/>
        </p:nvSpPr>
        <p:spPr>
          <a:xfrm>
            <a:off x="953588" y="1162594"/>
            <a:ext cx="10476411" cy="229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ПРАВИЛА БЕЗПЕЧНОЇ ПОВЕДІНКИ ПІД ЧАС СВЯТКУВАННЯ НОВОРІЧНИХ СВЯТ</a:t>
            </a:r>
          </a:p>
          <a:p>
            <a:r>
              <a:rPr lang="ru-RU" dirty="0" err="1"/>
              <a:t>Зважаючи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Новорічних</a:t>
            </a:r>
            <a:r>
              <a:rPr lang="ru-RU" dirty="0"/>
              <a:t> </a:t>
            </a:r>
            <a:r>
              <a:rPr lang="ru-RU" dirty="0" err="1"/>
              <a:t>святкувань</a:t>
            </a:r>
            <a:r>
              <a:rPr lang="ru-RU" dirty="0"/>
              <a:t> </a:t>
            </a:r>
            <a:r>
              <a:rPr lang="ru-RU" dirty="0" err="1"/>
              <a:t>стрімко</a:t>
            </a:r>
            <a:r>
              <a:rPr lang="ru-RU" dirty="0"/>
              <a:t> </a:t>
            </a:r>
            <a:r>
              <a:rPr lang="ru-RU" dirty="0" err="1"/>
              <a:t>зростає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пожеж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правил </a:t>
            </a:r>
            <a:r>
              <a:rPr lang="ru-RU" dirty="0" err="1"/>
              <a:t>пожежної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при </a:t>
            </a:r>
            <a:r>
              <a:rPr lang="ru-RU" dirty="0" err="1"/>
              <a:t>користуванні</a:t>
            </a:r>
            <a:r>
              <a:rPr lang="ru-RU" dirty="0"/>
              <a:t> </a:t>
            </a:r>
            <a:r>
              <a:rPr lang="ru-RU" dirty="0" err="1"/>
              <a:t>гірляндами</a:t>
            </a:r>
            <a:r>
              <a:rPr lang="ru-RU" dirty="0"/>
              <a:t>, </a:t>
            </a:r>
            <a:r>
              <a:rPr lang="ru-RU" dirty="0" err="1"/>
              <a:t>встановленні</a:t>
            </a:r>
            <a:r>
              <a:rPr lang="ru-RU" dirty="0"/>
              <a:t> </a:t>
            </a:r>
            <a:r>
              <a:rPr lang="ru-RU" dirty="0" err="1"/>
              <a:t>ялинок</a:t>
            </a:r>
            <a:r>
              <a:rPr lang="ru-RU" dirty="0"/>
              <a:t> та при </a:t>
            </a:r>
            <a:r>
              <a:rPr lang="ru-RU" dirty="0" err="1"/>
              <a:t>користуванні</a:t>
            </a:r>
            <a:r>
              <a:rPr lang="ru-RU" dirty="0"/>
              <a:t> </a:t>
            </a:r>
            <a:r>
              <a:rPr lang="ru-RU" dirty="0" err="1"/>
              <a:t>піротехнічними</a:t>
            </a:r>
            <a:r>
              <a:rPr lang="ru-RU" dirty="0"/>
              <a:t> </a:t>
            </a:r>
            <a:r>
              <a:rPr lang="ru-RU" dirty="0" err="1"/>
              <a:t>виробами</a:t>
            </a:r>
            <a:r>
              <a:rPr lang="ru-RU" dirty="0"/>
              <a:t>, </a:t>
            </a:r>
            <a:r>
              <a:rPr lang="ru-RU" dirty="0" err="1"/>
              <a:t>дослухайтесь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порад</a:t>
            </a:r>
            <a:r>
              <a:rPr lang="ru-RU" dirty="0"/>
              <a:t> і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допоможе</a:t>
            </a:r>
            <a:r>
              <a:rPr lang="ru-RU" dirty="0"/>
              <a:t> Вам </a:t>
            </a:r>
            <a:r>
              <a:rPr lang="ru-RU" dirty="0" err="1"/>
              <a:t>безпечно</a:t>
            </a:r>
            <a:r>
              <a:rPr lang="ru-RU" dirty="0"/>
              <a:t> </a:t>
            </a:r>
            <a:r>
              <a:rPr lang="ru-RU" dirty="0" err="1"/>
              <a:t>зустріти</a:t>
            </a:r>
            <a:r>
              <a:rPr lang="ru-RU" dirty="0"/>
              <a:t> та провести </a:t>
            </a:r>
            <a:r>
              <a:rPr lang="ru-RU" dirty="0" err="1"/>
              <a:t>новорічні</a:t>
            </a:r>
            <a:r>
              <a:rPr lang="ru-RU" dirty="0"/>
              <a:t> та </a:t>
            </a:r>
            <a:r>
              <a:rPr lang="ru-RU" dirty="0" err="1"/>
              <a:t>різдвяні</a:t>
            </a:r>
            <a:r>
              <a:rPr lang="ru-RU" dirty="0"/>
              <a:t> свята.</a:t>
            </a:r>
          </a:p>
          <a:p>
            <a:r>
              <a:rPr lang="ru-RU" b="1" dirty="0">
                <a:solidFill>
                  <a:srgbClr val="C00000"/>
                </a:solidFill>
              </a:rPr>
              <a:t>ЩОБ НЕ ТРАПИЛОСЬ БІДИ:</a:t>
            </a:r>
          </a:p>
          <a:p>
            <a:r>
              <a:rPr lang="ru-RU" dirty="0"/>
              <a:t>· Не </a:t>
            </a:r>
            <a:r>
              <a:rPr lang="ru-RU" dirty="0" err="1"/>
              <a:t>встановлюйте</a:t>
            </a:r>
            <a:r>
              <a:rPr lang="ru-RU" dirty="0"/>
              <a:t> </a:t>
            </a:r>
            <a:r>
              <a:rPr lang="ru-RU" dirty="0" err="1"/>
              <a:t>ялинку</a:t>
            </a:r>
            <a:r>
              <a:rPr lang="ru-RU" dirty="0"/>
              <a:t> на шляхах </a:t>
            </a:r>
            <a:r>
              <a:rPr lang="ru-RU" dirty="0" err="1"/>
              <a:t>евакуації</a:t>
            </a:r>
            <a:r>
              <a:rPr lang="ru-RU" dirty="0"/>
              <a:t>;</a:t>
            </a:r>
          </a:p>
          <a:p>
            <a:r>
              <a:rPr lang="ru-RU" dirty="0"/>
              <a:t>· Не </a:t>
            </a:r>
            <a:r>
              <a:rPr lang="ru-RU" dirty="0" err="1"/>
              <a:t>встановлюйте</a:t>
            </a:r>
            <a:r>
              <a:rPr lang="ru-RU" dirty="0"/>
              <a:t> </a:t>
            </a:r>
            <a:r>
              <a:rPr lang="ru-RU" dirty="0" err="1"/>
              <a:t>ялинку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опалювальних</a:t>
            </a:r>
            <a:r>
              <a:rPr lang="ru-RU" dirty="0"/>
              <a:t> </a:t>
            </a:r>
            <a:r>
              <a:rPr lang="ru-RU" dirty="0" err="1"/>
              <a:t>приладів</a:t>
            </a:r>
            <a:r>
              <a:rPr lang="ru-RU" dirty="0"/>
              <a:t>, </a:t>
            </a:r>
            <a:r>
              <a:rPr lang="ru-RU" dirty="0" err="1"/>
              <a:t>телевізорів</a:t>
            </a:r>
            <a:r>
              <a:rPr lang="ru-RU" dirty="0"/>
              <a:t>, </a:t>
            </a:r>
            <a:r>
              <a:rPr lang="ru-RU" dirty="0" err="1"/>
              <a:t>приймачів</a:t>
            </a:r>
            <a:r>
              <a:rPr lang="ru-RU" dirty="0"/>
              <a:t>, </a:t>
            </a:r>
            <a:r>
              <a:rPr lang="ru-RU" dirty="0" err="1"/>
              <a:t>магнітофонів</a:t>
            </a:r>
            <a:r>
              <a:rPr lang="ru-RU" dirty="0"/>
              <a:t>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AF6C6B-5BC5-4717-96B1-282194907E03}"/>
              </a:ext>
            </a:extLst>
          </p:cNvPr>
          <p:cNvSpPr txBox="1"/>
          <p:nvPr/>
        </p:nvSpPr>
        <p:spPr>
          <a:xfrm>
            <a:off x="831668" y="3459922"/>
            <a:ext cx="107202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err="1"/>
              <a:t>Встановлюйте</a:t>
            </a:r>
            <a:r>
              <a:rPr lang="ru-RU" dirty="0"/>
              <a:t> </a:t>
            </a:r>
            <a:r>
              <a:rPr lang="ru-RU" dirty="0" err="1"/>
              <a:t>ялинку</a:t>
            </a:r>
            <a:r>
              <a:rPr lang="ru-RU" dirty="0"/>
              <a:t> на </a:t>
            </a:r>
            <a:r>
              <a:rPr lang="ru-RU" dirty="0" err="1"/>
              <a:t>стійкій</a:t>
            </a:r>
            <a:r>
              <a:rPr lang="ru-RU" dirty="0"/>
              <a:t> </a:t>
            </a:r>
            <a:r>
              <a:rPr lang="ru-RU" dirty="0" err="1"/>
              <a:t>основі</a:t>
            </a:r>
            <a:r>
              <a:rPr lang="ru-RU" dirty="0"/>
              <a:t>: на </a:t>
            </a:r>
            <a:r>
              <a:rPr lang="ru-RU" dirty="0" err="1"/>
              <a:t>надійній</a:t>
            </a:r>
            <a:r>
              <a:rPr lang="ru-RU" dirty="0"/>
              <a:t> </a:t>
            </a:r>
            <a:r>
              <a:rPr lang="ru-RU" dirty="0" err="1"/>
              <a:t>підставці</a:t>
            </a:r>
            <a:r>
              <a:rPr lang="ru-RU" dirty="0"/>
              <a:t>, в </a:t>
            </a:r>
            <a:r>
              <a:rPr lang="ru-RU" dirty="0" err="1"/>
              <a:t>посудині</a:t>
            </a:r>
            <a:r>
              <a:rPr lang="ru-RU" dirty="0"/>
              <a:t> з </a:t>
            </a:r>
            <a:r>
              <a:rPr lang="ru-RU" dirty="0" err="1"/>
              <a:t>піском</a:t>
            </a:r>
            <a:r>
              <a:rPr lang="ru-RU" dirty="0"/>
              <a:t>, </a:t>
            </a:r>
            <a:r>
              <a:rPr lang="ru-RU" dirty="0" err="1"/>
              <a:t>подалі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штор, гардин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легко </a:t>
            </a:r>
            <a:r>
              <a:rPr lang="ru-RU" dirty="0" err="1"/>
              <a:t>піддаються</a:t>
            </a:r>
            <a:r>
              <a:rPr lang="ru-RU" dirty="0"/>
              <a:t> </a:t>
            </a:r>
            <a:r>
              <a:rPr lang="ru-RU" dirty="0" err="1"/>
              <a:t>вогню</a:t>
            </a:r>
            <a:r>
              <a:rPr lang="ru-RU" dirty="0"/>
              <a:t>;</a:t>
            </a:r>
          </a:p>
          <a:p>
            <a:r>
              <a:rPr lang="ru-RU" dirty="0"/>
              <a:t>· Не </a:t>
            </a:r>
            <a:r>
              <a:rPr lang="ru-RU" dirty="0" err="1"/>
              <a:t>прикрашайте</a:t>
            </a:r>
            <a:r>
              <a:rPr lang="ru-RU" dirty="0"/>
              <a:t> </a:t>
            </a:r>
            <a:r>
              <a:rPr lang="ru-RU" dirty="0" err="1"/>
              <a:t>ялинку</a:t>
            </a:r>
            <a:r>
              <a:rPr lang="ru-RU" dirty="0"/>
              <a:t> </a:t>
            </a:r>
            <a:r>
              <a:rPr lang="ru-RU" dirty="0" err="1"/>
              <a:t>целулоїдними</a:t>
            </a:r>
            <a:r>
              <a:rPr lang="ru-RU" dirty="0"/>
              <a:t> </a:t>
            </a:r>
            <a:r>
              <a:rPr lang="ru-RU" dirty="0" err="1"/>
              <a:t>іграшками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марлею, ватою, </a:t>
            </a:r>
            <a:r>
              <a:rPr lang="ru-RU" dirty="0" err="1"/>
              <a:t>папером</a:t>
            </a:r>
            <a:r>
              <a:rPr lang="ru-RU" dirty="0"/>
              <a:t> не </a:t>
            </a:r>
            <a:r>
              <a:rPr lang="ru-RU" dirty="0" err="1"/>
              <a:t>просоченими</a:t>
            </a:r>
            <a:r>
              <a:rPr lang="ru-RU" dirty="0"/>
              <a:t> </a:t>
            </a:r>
            <a:r>
              <a:rPr lang="ru-RU" dirty="0" err="1"/>
              <a:t>вогнезахисною</a:t>
            </a:r>
            <a:r>
              <a:rPr lang="ru-RU" dirty="0"/>
              <a:t> </a:t>
            </a:r>
            <a:r>
              <a:rPr lang="ru-RU" dirty="0" err="1"/>
              <a:t>сумішшю</a:t>
            </a:r>
            <a:r>
              <a:rPr lang="ru-RU" dirty="0"/>
              <a:t>;</a:t>
            </a:r>
          </a:p>
          <a:p>
            <a:r>
              <a:rPr lang="ru-RU" dirty="0"/>
              <a:t>· </a:t>
            </a:r>
            <a:r>
              <a:rPr lang="ru-RU" dirty="0" err="1"/>
              <a:t>Прикрашайте</a:t>
            </a:r>
            <a:r>
              <a:rPr lang="ru-RU" dirty="0"/>
              <a:t> </a:t>
            </a:r>
            <a:r>
              <a:rPr lang="ru-RU" dirty="0" err="1"/>
              <a:t>ялинку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електричними</a:t>
            </a:r>
            <a:r>
              <a:rPr lang="ru-RU" dirty="0"/>
              <a:t> </a:t>
            </a:r>
            <a:r>
              <a:rPr lang="ru-RU" dirty="0" err="1"/>
              <a:t>гірляндами</a:t>
            </a:r>
            <a:r>
              <a:rPr lang="ru-RU" dirty="0"/>
              <a:t>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купленими</a:t>
            </a:r>
            <a:r>
              <a:rPr lang="ru-RU" dirty="0"/>
              <a:t> у </a:t>
            </a:r>
            <a:r>
              <a:rPr lang="ru-RU" dirty="0" err="1"/>
              <a:t>спеціалізованих</a:t>
            </a:r>
            <a:r>
              <a:rPr lang="ru-RU" dirty="0"/>
              <a:t> </a:t>
            </a:r>
            <a:r>
              <a:rPr lang="ru-RU" dirty="0" err="1"/>
              <a:t>крамницях</a:t>
            </a:r>
            <a:r>
              <a:rPr lang="ru-RU" dirty="0"/>
              <a:t>, а не на ринках, де часто-густо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неякісний</a:t>
            </a:r>
            <a:r>
              <a:rPr lang="ru-RU" dirty="0"/>
              <a:t> товар;</a:t>
            </a:r>
          </a:p>
          <a:p>
            <a:r>
              <a:rPr lang="ru-RU" dirty="0"/>
              <a:t>· </a:t>
            </a:r>
            <a:r>
              <a:rPr lang="ru-RU" dirty="0" err="1"/>
              <a:t>Обов'язково</a:t>
            </a:r>
            <a:r>
              <a:rPr lang="ru-RU" dirty="0"/>
              <a:t> </a:t>
            </a:r>
            <a:r>
              <a:rPr lang="ru-RU" dirty="0" err="1"/>
              <a:t>перевірте</a:t>
            </a:r>
            <a:r>
              <a:rPr lang="ru-RU" dirty="0"/>
              <a:t> </a:t>
            </a:r>
            <a:r>
              <a:rPr lang="ru-RU" dirty="0" err="1"/>
              <a:t>справність</a:t>
            </a:r>
            <a:r>
              <a:rPr lang="ru-RU" dirty="0"/>
              <a:t> </a:t>
            </a:r>
            <a:r>
              <a:rPr lang="ru-RU" dirty="0" err="1"/>
              <a:t>електричного</a:t>
            </a:r>
            <a:r>
              <a:rPr lang="ru-RU" dirty="0"/>
              <a:t> проводу,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ізоляцію</a:t>
            </a:r>
            <a:r>
              <a:rPr lang="ru-RU" dirty="0"/>
              <a:t>;</a:t>
            </a:r>
          </a:p>
          <a:p>
            <a:r>
              <a:rPr lang="ru-RU" dirty="0"/>
              <a:t>· </a:t>
            </a:r>
            <a:r>
              <a:rPr lang="ru-RU" dirty="0" err="1"/>
              <a:t>Напруга</a:t>
            </a:r>
            <a:r>
              <a:rPr lang="ru-RU" dirty="0"/>
              <a:t> </a:t>
            </a:r>
            <a:r>
              <a:rPr lang="ru-RU" dirty="0" err="1"/>
              <a:t>лампочок</a:t>
            </a:r>
            <a:r>
              <a:rPr lang="ru-RU" dirty="0"/>
              <a:t> не повинна </a:t>
            </a:r>
            <a:r>
              <a:rPr lang="ru-RU" dirty="0" err="1"/>
              <a:t>перевищувати</a:t>
            </a:r>
            <a:r>
              <a:rPr lang="ru-RU" dirty="0"/>
              <a:t> 12В, а </a:t>
            </a:r>
            <a:r>
              <a:rPr lang="ru-RU" dirty="0" err="1"/>
              <a:t>потужність</a:t>
            </a:r>
            <a:r>
              <a:rPr lang="ru-RU" dirty="0"/>
              <a:t> 25Вт;</a:t>
            </a:r>
          </a:p>
          <a:p>
            <a:r>
              <a:rPr lang="ru-RU" dirty="0"/>
              <a:t>· </a:t>
            </a:r>
            <a:r>
              <a:rPr lang="ru-RU" dirty="0" err="1"/>
              <a:t>Гірлянди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закріплювати</a:t>
            </a:r>
            <a:r>
              <a:rPr lang="ru-RU" dirty="0"/>
              <a:t> </a:t>
            </a:r>
            <a:r>
              <a:rPr lang="ru-RU" dirty="0" err="1"/>
              <a:t>надійно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при </a:t>
            </a:r>
            <a:r>
              <a:rPr lang="ru-RU" dirty="0" err="1"/>
              <a:t>падінні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поштовху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протягу</a:t>
            </a:r>
            <a:r>
              <a:rPr lang="ru-RU" dirty="0"/>
              <a:t> вони </a:t>
            </a:r>
            <a:r>
              <a:rPr lang="ru-RU" dirty="0" err="1"/>
              <a:t>можуть</a:t>
            </a:r>
            <a:r>
              <a:rPr lang="ru-RU" dirty="0"/>
              <a:t> стати причиною </a:t>
            </a:r>
            <a:r>
              <a:rPr lang="ru-RU" dirty="0" err="1"/>
              <a:t>пожежі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8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C134AC-F46D-42AF-8933-50EA4335D012}"/>
              </a:ext>
            </a:extLst>
          </p:cNvPr>
          <p:cNvSpPr txBox="1"/>
          <p:nvPr/>
        </p:nvSpPr>
        <p:spPr>
          <a:xfrm>
            <a:off x="890451" y="662583"/>
            <a:ext cx="1041109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Не дозволяйте </a:t>
            </a:r>
            <a:r>
              <a:rPr lang="ru-RU" dirty="0" err="1"/>
              <a:t>дітям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</a:t>
            </a:r>
            <a:r>
              <a:rPr lang="ru-RU" dirty="0" err="1"/>
              <a:t>включати</a:t>
            </a:r>
            <a:r>
              <a:rPr lang="ru-RU" dirty="0"/>
              <a:t> </a:t>
            </a:r>
            <a:r>
              <a:rPr lang="ru-RU" dirty="0" err="1"/>
              <a:t>електрогірлянди</a:t>
            </a:r>
            <a:r>
              <a:rPr lang="ru-RU" dirty="0"/>
              <a:t>;</a:t>
            </a:r>
          </a:p>
          <a:p>
            <a:r>
              <a:rPr lang="ru-RU" dirty="0"/>
              <a:t>· </a:t>
            </a:r>
            <a:r>
              <a:rPr lang="ru-RU" dirty="0" err="1"/>
              <a:t>Ні</a:t>
            </a:r>
            <a:r>
              <a:rPr lang="ru-RU" dirty="0"/>
              <a:t>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разі</a:t>
            </a:r>
            <a:r>
              <a:rPr lang="ru-RU" dirty="0"/>
              <a:t> не </a:t>
            </a:r>
            <a:r>
              <a:rPr lang="ru-RU" dirty="0" err="1"/>
              <a:t>застосовуйте</a:t>
            </a:r>
            <a:r>
              <a:rPr lang="ru-RU" dirty="0"/>
              <a:t> в </a:t>
            </a:r>
            <a:r>
              <a:rPr lang="ru-RU" dirty="0" err="1"/>
              <a:t>приміщенні</a:t>
            </a:r>
            <a:r>
              <a:rPr lang="ru-RU" dirty="0"/>
              <a:t> </a:t>
            </a:r>
            <a:r>
              <a:rPr lang="ru-RU" dirty="0" err="1"/>
              <a:t>свічки</a:t>
            </a:r>
            <a:r>
              <a:rPr lang="ru-RU" dirty="0"/>
              <a:t>, </a:t>
            </a:r>
            <a:r>
              <a:rPr lang="ru-RU" dirty="0" err="1"/>
              <a:t>бенгальські</a:t>
            </a:r>
            <a:r>
              <a:rPr lang="ru-RU" dirty="0"/>
              <a:t>, </a:t>
            </a:r>
            <a:r>
              <a:rPr lang="ru-RU" dirty="0" err="1"/>
              <a:t>вогні</a:t>
            </a:r>
            <a:r>
              <a:rPr lang="ru-RU" dirty="0"/>
              <a:t>, </a:t>
            </a:r>
            <a:r>
              <a:rPr lang="ru-RU" dirty="0" err="1"/>
              <a:t>відкритий</a:t>
            </a:r>
            <a:r>
              <a:rPr lang="ru-RU" dirty="0"/>
              <a:t> </a:t>
            </a:r>
            <a:r>
              <a:rPr lang="ru-RU" dirty="0" err="1"/>
              <a:t>вогонь</a:t>
            </a:r>
            <a:r>
              <a:rPr lang="ru-RU" dirty="0"/>
              <a:t>, </a:t>
            </a:r>
            <a:r>
              <a:rPr lang="ru-RU" dirty="0" err="1"/>
              <a:t>феєрверки</a:t>
            </a:r>
            <a:r>
              <a:rPr lang="ru-RU" dirty="0"/>
              <a:t>, </a:t>
            </a:r>
            <a:r>
              <a:rPr lang="ru-RU" dirty="0" err="1"/>
              <a:t>вибухонебезпечні</a:t>
            </a:r>
            <a:r>
              <a:rPr lang="ru-RU" dirty="0"/>
              <a:t> </a:t>
            </a:r>
            <a:r>
              <a:rPr lang="ru-RU" dirty="0" err="1"/>
              <a:t>хлопавки</a:t>
            </a:r>
            <a:r>
              <a:rPr lang="ru-RU" dirty="0"/>
              <a:t>, </a:t>
            </a:r>
            <a:r>
              <a:rPr lang="ru-RU" dirty="0" err="1"/>
              <a:t>петарди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;</a:t>
            </a:r>
          </a:p>
          <a:p>
            <a:r>
              <a:rPr lang="ru-RU" dirty="0"/>
              <a:t>· Не </a:t>
            </a:r>
            <a:r>
              <a:rPr lang="ru-RU" dirty="0" err="1"/>
              <a:t>одягайте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в </a:t>
            </a:r>
            <a:r>
              <a:rPr lang="ru-RU" dirty="0" err="1"/>
              <a:t>костюми</a:t>
            </a:r>
            <a:r>
              <a:rPr lang="ru-RU" dirty="0"/>
              <a:t> з </a:t>
            </a:r>
            <a:r>
              <a:rPr lang="ru-RU" dirty="0" err="1"/>
              <a:t>легкозаймистих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, не </a:t>
            </a:r>
            <a:r>
              <a:rPr lang="ru-RU" dirty="0" err="1"/>
              <a:t>залишайте</a:t>
            </a:r>
            <a:r>
              <a:rPr lang="ru-RU" dirty="0"/>
              <a:t> </a:t>
            </a:r>
            <a:r>
              <a:rPr lang="ru-RU" dirty="0" err="1"/>
              <a:t>малюків</a:t>
            </a:r>
            <a:r>
              <a:rPr lang="ru-RU" dirty="0"/>
              <a:t> одних, без </a:t>
            </a:r>
            <a:r>
              <a:rPr lang="ru-RU" dirty="0" err="1"/>
              <a:t>нагляду</a:t>
            </a:r>
            <a:r>
              <a:rPr lang="ru-RU" dirty="0"/>
              <a:t> </a:t>
            </a:r>
            <a:r>
              <a:rPr lang="ru-RU" dirty="0" err="1"/>
              <a:t>дорослих</a:t>
            </a:r>
            <a:r>
              <a:rPr lang="ru-RU" dirty="0"/>
              <a:t>;</a:t>
            </a:r>
          </a:p>
          <a:p>
            <a:r>
              <a:rPr lang="ru-RU" dirty="0"/>
              <a:t>· Хвою яка </a:t>
            </a:r>
            <a:r>
              <a:rPr lang="ru-RU" dirty="0" err="1" smtClean="0"/>
              <a:t>обсипалася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ялинки</a:t>
            </a:r>
            <a:r>
              <a:rPr lang="ru-RU" dirty="0"/>
              <a:t> треба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прибирати</a:t>
            </a:r>
            <a:r>
              <a:rPr lang="ru-RU" dirty="0"/>
              <a:t> - вона, як порох,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спалахнути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іскри</a:t>
            </a:r>
            <a:r>
              <a:rPr lang="ru-RU" dirty="0"/>
              <a:t>;</a:t>
            </a:r>
          </a:p>
          <a:p>
            <a:r>
              <a:rPr lang="ru-RU" dirty="0"/>
              <a:t>·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прикрашайте</a:t>
            </a:r>
            <a:r>
              <a:rPr lang="ru-RU" dirty="0"/>
              <a:t> </a:t>
            </a:r>
            <a:r>
              <a:rPr lang="ru-RU" dirty="0" err="1"/>
              <a:t>свічками</a:t>
            </a:r>
            <a:r>
              <a:rPr lang="ru-RU" dirty="0"/>
              <a:t> </a:t>
            </a:r>
            <a:r>
              <a:rPr lang="ru-RU" dirty="0" err="1"/>
              <a:t>новорічну</a:t>
            </a:r>
            <a:r>
              <a:rPr lang="ru-RU" dirty="0"/>
              <a:t> </a:t>
            </a:r>
            <a:r>
              <a:rPr lang="ru-RU" dirty="0" err="1"/>
              <a:t>ялинку</a:t>
            </a:r>
            <a:r>
              <a:rPr lang="ru-RU" dirty="0"/>
              <a:t>! </a:t>
            </a:r>
            <a:r>
              <a:rPr lang="ru-RU" dirty="0" err="1"/>
              <a:t>Це</a:t>
            </a:r>
            <a:r>
              <a:rPr lang="ru-RU" dirty="0"/>
              <a:t> неминуче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пожежі</a:t>
            </a:r>
            <a:r>
              <a:rPr lang="ru-RU" dirty="0"/>
              <a:t>;</a:t>
            </a:r>
          </a:p>
          <a:p>
            <a:r>
              <a:rPr lang="ru-RU" dirty="0"/>
              <a:t>· Не </a:t>
            </a:r>
            <a:r>
              <a:rPr lang="ru-RU" dirty="0" err="1"/>
              <a:t>залишайте</a:t>
            </a:r>
            <a:r>
              <a:rPr lang="ru-RU" dirty="0"/>
              <a:t> </a:t>
            </a:r>
            <a:r>
              <a:rPr lang="ru-RU" dirty="0" err="1"/>
              <a:t>запалені</a:t>
            </a:r>
            <a:r>
              <a:rPr lang="ru-RU" dirty="0"/>
              <a:t> </a:t>
            </a:r>
            <a:r>
              <a:rPr lang="ru-RU" dirty="0" err="1"/>
              <a:t>свічки</a:t>
            </a:r>
            <a:r>
              <a:rPr lang="ru-RU" dirty="0"/>
              <a:t> без </a:t>
            </a:r>
            <a:r>
              <a:rPr lang="ru-RU" dirty="0" err="1"/>
              <a:t>нагляду</a:t>
            </a:r>
            <a:r>
              <a:rPr lang="ru-RU" dirty="0"/>
              <a:t>, будьте особливо </a:t>
            </a:r>
            <a:r>
              <a:rPr lang="ru-RU" dirty="0" err="1"/>
              <a:t>уважні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 </a:t>
            </a:r>
            <a:r>
              <a:rPr lang="ru-RU" dirty="0" err="1"/>
              <a:t>будинку</a:t>
            </a:r>
            <a:r>
              <a:rPr lang="ru-RU" dirty="0"/>
              <a:t> є </a:t>
            </a:r>
            <a:r>
              <a:rPr lang="ru-RU" dirty="0" err="1"/>
              <a:t>діти</a:t>
            </a:r>
            <a:r>
              <a:rPr lang="ru-RU" dirty="0"/>
              <a:t> і </a:t>
            </a:r>
            <a:r>
              <a:rPr lang="ru-RU" dirty="0" err="1"/>
              <a:t>домашні</a:t>
            </a:r>
            <a:r>
              <a:rPr lang="ru-RU" dirty="0"/>
              <a:t> </a:t>
            </a:r>
            <a:r>
              <a:rPr lang="ru-RU" dirty="0" err="1"/>
              <a:t>тварини</a:t>
            </a:r>
            <a:r>
              <a:rPr lang="ru-RU" dirty="0"/>
              <a:t>;</a:t>
            </a:r>
          </a:p>
          <a:p>
            <a:r>
              <a:rPr lang="ru-RU" dirty="0"/>
              <a:t>· Не </a:t>
            </a:r>
            <a:r>
              <a:rPr lang="ru-RU" dirty="0" err="1"/>
              <a:t>ставте</a:t>
            </a:r>
            <a:r>
              <a:rPr lang="ru-RU" dirty="0"/>
              <a:t> </a:t>
            </a:r>
            <a:r>
              <a:rPr lang="ru-RU" dirty="0" err="1"/>
              <a:t>свічки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легкозаймистих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. </a:t>
            </a:r>
            <a:r>
              <a:rPr lang="ru-RU" dirty="0" err="1"/>
              <a:t>Використовуйте</a:t>
            </a:r>
            <a:r>
              <a:rPr lang="ru-RU" dirty="0"/>
              <a:t> </a:t>
            </a:r>
            <a:r>
              <a:rPr lang="ru-RU" dirty="0" err="1"/>
              <a:t>стійкі</a:t>
            </a:r>
            <a:r>
              <a:rPr lang="ru-RU" dirty="0"/>
              <a:t> </a:t>
            </a:r>
            <a:r>
              <a:rPr lang="ru-RU" dirty="0" err="1"/>
              <a:t>підсвічники</a:t>
            </a:r>
            <a:r>
              <a:rPr lang="ru-RU" dirty="0"/>
              <a:t>, </a:t>
            </a:r>
            <a:r>
              <a:rPr lang="ru-RU" dirty="0" err="1"/>
              <a:t>зроблені</a:t>
            </a:r>
            <a:r>
              <a:rPr lang="ru-RU" dirty="0"/>
              <a:t> з негорючих </a:t>
            </a:r>
            <a:r>
              <a:rPr lang="ru-RU" dirty="0" err="1"/>
              <a:t>матеріалів</a:t>
            </a:r>
            <a:r>
              <a:rPr lang="ru-RU" dirty="0"/>
              <a:t>;</a:t>
            </a:r>
          </a:p>
          <a:p>
            <a:r>
              <a:rPr lang="ru-RU" dirty="0"/>
              <a:t>· Не </a:t>
            </a:r>
            <a:r>
              <a:rPr lang="ru-RU" dirty="0" err="1"/>
              <a:t>залишайте</a:t>
            </a:r>
            <a:r>
              <a:rPr lang="ru-RU" dirty="0"/>
              <a:t> без </a:t>
            </a:r>
            <a:r>
              <a:rPr lang="ru-RU" dirty="0" err="1"/>
              <a:t>нагляду</a:t>
            </a:r>
            <a:r>
              <a:rPr lang="ru-RU" dirty="0"/>
              <a:t> </a:t>
            </a:r>
            <a:r>
              <a:rPr lang="ru-RU" dirty="0" err="1"/>
              <a:t>ввімкнені</a:t>
            </a:r>
            <a:r>
              <a:rPr lang="ru-RU" dirty="0"/>
              <a:t> в </a:t>
            </a:r>
            <a:r>
              <a:rPr lang="ru-RU" dirty="0" err="1"/>
              <a:t>електричну</a:t>
            </a:r>
            <a:r>
              <a:rPr lang="ru-RU" dirty="0"/>
              <a:t> мережу </a:t>
            </a:r>
            <a:r>
              <a:rPr lang="ru-RU" dirty="0" err="1"/>
              <a:t>електроприлади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9AA65D-910F-4970-8259-A49F3E7C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298" y="4355902"/>
            <a:ext cx="3143250" cy="1962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813352-C64B-43A6-8437-9491CFAF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50" y="1"/>
            <a:ext cx="5482449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83" y="649481"/>
            <a:ext cx="5375304" cy="408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730" y="2417692"/>
            <a:ext cx="3630642" cy="379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7" y="2614098"/>
            <a:ext cx="3608121" cy="359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9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6" y="545371"/>
            <a:ext cx="3219909" cy="319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66" y="1252449"/>
            <a:ext cx="3286612" cy="327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32" y="2307696"/>
            <a:ext cx="3258781" cy="323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1" y="538385"/>
            <a:ext cx="3547787" cy="353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72" y="1521151"/>
            <a:ext cx="3598417" cy="356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06" y="2238999"/>
            <a:ext cx="3684899" cy="367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0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79" y="1310681"/>
            <a:ext cx="3606487" cy="360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4" y="721023"/>
            <a:ext cx="2868939" cy="285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369" y="2303582"/>
            <a:ext cx="3741366" cy="375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0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2" y="627241"/>
            <a:ext cx="3284594" cy="575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03" y="627242"/>
            <a:ext cx="3469591" cy="558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95" y="627242"/>
            <a:ext cx="4187439" cy="558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7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3" y="640935"/>
            <a:ext cx="3609338" cy="554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23" y="640934"/>
            <a:ext cx="3452500" cy="554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40" y="640935"/>
            <a:ext cx="3589546" cy="554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7" y="649481"/>
            <a:ext cx="3717420" cy="552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47" y="649479"/>
            <a:ext cx="3669156" cy="544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03" y="649481"/>
            <a:ext cx="3606992" cy="54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2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30" y="1126386"/>
            <a:ext cx="3443956" cy="545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148" y="644972"/>
            <a:ext cx="917533" cy="102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5" y="593701"/>
            <a:ext cx="969945" cy="129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518218"/>
              </p:ext>
            </p:extLst>
          </p:nvPr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Щиро дякуємо  за</a:t>
                      </a:r>
                      <a:r>
                        <a:rPr lang="uk-UA" sz="1800" baseline="0" dirty="0" smtClean="0"/>
                        <a:t> плідну  роботу, увагу, терпіння,  тепло ваших сердець</a:t>
                      </a:r>
                      <a:endParaRPr lang="uk-UA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20" y="1126387"/>
            <a:ext cx="1230596" cy="12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92" y="1126387"/>
            <a:ext cx="3566659" cy="535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51" y="1125887"/>
            <a:ext cx="753215" cy="100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791" y="1628030"/>
            <a:ext cx="826661" cy="110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957" y="2179137"/>
            <a:ext cx="896419" cy="119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76" y="2730245"/>
            <a:ext cx="961404" cy="12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621" y="3386852"/>
            <a:ext cx="834572" cy="17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9" y="1628030"/>
            <a:ext cx="749894" cy="13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80" y="2334255"/>
            <a:ext cx="965676" cy="128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964" y="4649327"/>
            <a:ext cx="828367" cy="147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55" y="2208320"/>
            <a:ext cx="933629" cy="124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6" y="3188161"/>
            <a:ext cx="920834" cy="122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83" y="3527073"/>
            <a:ext cx="818261" cy="14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80" y="5011803"/>
            <a:ext cx="916538" cy="122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5" y="5257308"/>
            <a:ext cx="873528" cy="11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9" y="4097394"/>
            <a:ext cx="966194" cy="128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76" y="3964160"/>
            <a:ext cx="969861" cy="129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3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2" y="640935"/>
            <a:ext cx="3566606" cy="553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02" y="611024"/>
            <a:ext cx="3655076" cy="559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136" y="640934"/>
            <a:ext cx="3677702" cy="553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57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78" y="620283"/>
            <a:ext cx="4021197" cy="56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6" y="1435693"/>
            <a:ext cx="3917577" cy="425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09" y="1314272"/>
            <a:ext cx="3919672" cy="425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5" y="581568"/>
            <a:ext cx="4209515" cy="591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31" y="581567"/>
            <a:ext cx="5028487" cy="268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75" y="3264920"/>
            <a:ext cx="4991218" cy="32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8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32" y="-74459"/>
            <a:ext cx="11971866" cy="6734175"/>
          </a:xfrm>
          <a:prstGeom prst="rect">
            <a:avLst/>
          </a:prstGeom>
        </p:spPr>
      </p:pic>
      <p:pic>
        <p:nvPicPr>
          <p:cNvPr id="7" name="Picture 2" descr="C:\Users\Власник\Downloads\FB_IMG_16951870038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476" y="543381"/>
            <a:ext cx="3929426" cy="549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2269" y="650879"/>
            <a:ext cx="6096000" cy="52834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288" lvl="0" algn="ctr" defTabSz="914400">
              <a:spcBef>
                <a:spcPts val="360"/>
              </a:spcBef>
              <a:buClr>
                <a:srgbClr val="000000"/>
              </a:buClr>
              <a:buSzPts val="1800"/>
            </a:pPr>
            <a:r>
              <a:rPr lang="ru-RU" sz="5400" b="1" i="1" kern="0" dirty="0" err="1">
                <a:solidFill>
                  <a:schemeClr val="tx2"/>
                </a:solidFill>
                <a:ea typeface="Nunito"/>
                <a:cs typeface="Nunito"/>
                <a:sym typeface="Nunito"/>
              </a:rPr>
              <a:t>Дякую</a:t>
            </a: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кожному </a:t>
            </a:r>
            <a:endParaRPr lang="ru-RU" sz="5400" b="1" i="1" kern="0" dirty="0" smtClean="0">
              <a:solidFill>
                <a:schemeClr val="tx2"/>
              </a:solidFill>
              <a:ea typeface="Nunito"/>
              <a:cs typeface="Nunito"/>
              <a:sym typeface="Nunito"/>
            </a:endParaRPr>
          </a:p>
          <a:p>
            <a:pPr marL="114288" lvl="0" algn="ctr" defTabSz="914400">
              <a:spcBef>
                <a:spcPts val="360"/>
              </a:spcBef>
              <a:buClr>
                <a:srgbClr val="000000"/>
              </a:buClr>
              <a:buSzPts val="1800"/>
            </a:pPr>
            <a:r>
              <a:rPr lang="ru-RU" sz="5400" b="1" i="1" kern="0" dirty="0" smtClean="0">
                <a:solidFill>
                  <a:schemeClr val="tx2"/>
                </a:solidFill>
                <a:ea typeface="Nunito"/>
                <a:cs typeface="Nunito"/>
                <a:sym typeface="Nunito"/>
              </a:rPr>
              <a:t>з </a:t>
            </a: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вас за</a:t>
            </a:r>
            <a:endParaRPr lang="ru-RU" sz="5400" b="1" i="1" kern="0" dirty="0">
              <a:solidFill>
                <a:schemeClr val="tx2"/>
              </a:solidFill>
              <a:ea typeface="Calibri"/>
              <a:cs typeface="Calibri"/>
              <a:sym typeface="Calibri"/>
            </a:endParaRPr>
          </a:p>
          <a:p>
            <a:pPr marL="114288" lvl="0" algn="ctr" defTabSz="914400">
              <a:spcBef>
                <a:spcPts val="360"/>
              </a:spcBef>
              <a:buClr>
                <a:srgbClr val="000000"/>
              </a:buClr>
              <a:buSzPts val="1800"/>
            </a:pP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участь,</a:t>
            </a:r>
            <a:endParaRPr lang="ru-RU" sz="5400" b="1" i="1" kern="0" dirty="0">
              <a:solidFill>
                <a:schemeClr val="tx2"/>
              </a:solidFill>
              <a:ea typeface="Calibri"/>
              <a:cs typeface="Calibri"/>
              <a:sym typeface="Calibri"/>
            </a:endParaRPr>
          </a:p>
          <a:p>
            <a:pPr marL="114288" lvl="0" algn="ctr" defTabSz="914400">
              <a:spcBef>
                <a:spcPts val="360"/>
              </a:spcBef>
              <a:buClr>
                <a:srgbClr val="000000"/>
              </a:buClr>
              <a:buSzPts val="1800"/>
            </a:pP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роботу,</a:t>
            </a:r>
            <a:endParaRPr lang="ru-RU" sz="5400" b="1" i="1" kern="0" dirty="0">
              <a:solidFill>
                <a:schemeClr val="tx2"/>
              </a:solidFill>
              <a:ea typeface="Calibri"/>
              <a:cs typeface="Calibri"/>
              <a:sym typeface="Calibri"/>
            </a:endParaRPr>
          </a:p>
          <a:p>
            <a:pPr marL="114288" lvl="0" algn="ctr" defTabSz="914400">
              <a:spcBef>
                <a:spcPts val="360"/>
              </a:spcBef>
              <a:buClr>
                <a:srgbClr val="000000"/>
              </a:buClr>
              <a:buSzPts val="1800"/>
            </a:pP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</a:t>
            </a:r>
            <a:r>
              <a:rPr lang="ru-RU" sz="5400" b="1" i="1" kern="0" dirty="0" err="1">
                <a:solidFill>
                  <a:schemeClr val="tx2"/>
                </a:solidFill>
                <a:ea typeface="Nunito"/>
                <a:cs typeface="Nunito"/>
                <a:sym typeface="Nunito"/>
              </a:rPr>
              <a:t>світло</a:t>
            </a: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</a:t>
            </a:r>
            <a:r>
              <a:rPr lang="ru-RU" sz="5400" b="1" i="1" kern="0" dirty="0" smtClean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 </a:t>
            </a:r>
            <a:r>
              <a:rPr lang="ru-RU" sz="5400" b="1" i="1" kern="0" dirty="0" err="1" smtClean="0">
                <a:solidFill>
                  <a:schemeClr val="tx2"/>
                </a:solidFill>
                <a:ea typeface="Nunito"/>
                <a:cs typeface="Nunito"/>
                <a:sym typeface="Nunito"/>
              </a:rPr>
              <a:t>дитячих</a:t>
            </a:r>
            <a:r>
              <a:rPr lang="ru-RU" sz="5400" b="1" i="1" kern="0" dirty="0" smtClean="0">
                <a:solidFill>
                  <a:schemeClr val="tx2"/>
                </a:solidFill>
                <a:ea typeface="Nunito"/>
                <a:cs typeface="Nunito"/>
                <a:sym typeface="Nunito"/>
              </a:rPr>
              <a:t> </a:t>
            </a:r>
            <a:r>
              <a:rPr lang="ru-RU" sz="5400" b="1" i="1" kern="0" dirty="0" err="1">
                <a:solidFill>
                  <a:schemeClr val="tx2"/>
                </a:solidFill>
                <a:ea typeface="Nunito"/>
                <a:cs typeface="Nunito"/>
                <a:sym typeface="Nunito"/>
              </a:rPr>
              <a:t>сердець</a:t>
            </a:r>
            <a:r>
              <a:rPr lang="ru-RU" sz="5400" b="1" i="1" kern="0" dirty="0">
                <a:solidFill>
                  <a:schemeClr val="tx2"/>
                </a:solidFill>
                <a:ea typeface="Nunito"/>
                <a:cs typeface="Nunito"/>
                <a:sym typeface="Nunito"/>
              </a:rPr>
              <a:t>!!!</a:t>
            </a:r>
            <a:endParaRPr lang="ru-RU" sz="5400" b="1" i="1" kern="0" dirty="0">
              <a:solidFill>
                <a:schemeClr val="tx2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600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61913"/>
            <a:ext cx="11971866" cy="6734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942" y="515351"/>
            <a:ext cx="11410047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Переможного </a:t>
            </a:r>
            <a:r>
              <a:rPr kumimoji="0" lang="uk-UA" sz="5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мирного, щасливого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майбутнього нашим діткам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2645052"/>
            <a:ext cx="4900612" cy="39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44FCD9-A32B-42CC-83DD-D1BEFB527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70" y="733517"/>
            <a:ext cx="4043225" cy="5390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8A7D52-A8D9-41F9-A9CF-D40A87885121}"/>
              </a:ext>
            </a:extLst>
          </p:cNvPr>
          <p:cNvSpPr txBox="1"/>
          <p:nvPr/>
        </p:nvSpPr>
        <p:spPr>
          <a:xfrm>
            <a:off x="5396948" y="1277035"/>
            <a:ext cx="5893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https://www.unicef.org/ukraine/documents/occupied-child-in-emergency</a:t>
            </a:r>
            <a:endParaRPr lang="uk-UA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55078C-5E64-444A-8AB4-41F3A51495A3}"/>
              </a:ext>
            </a:extLst>
          </p:cNvPr>
          <p:cNvSpPr txBox="1"/>
          <p:nvPr/>
        </p:nvSpPr>
        <p:spPr>
          <a:xfrm>
            <a:off x="5173319" y="2482263"/>
            <a:ext cx="57100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У </a:t>
            </a:r>
            <a:r>
              <a:rPr lang="ru-RU" sz="2000" dirty="0" err="1"/>
              <a:t>надзвичайній</a:t>
            </a:r>
            <a:r>
              <a:rPr lang="ru-RU" sz="2000" dirty="0"/>
              <a:t> </a:t>
            </a:r>
            <a:r>
              <a:rPr lang="ru-RU" sz="2000" dirty="0" err="1"/>
              <a:t>ситуації</a:t>
            </a:r>
            <a:r>
              <a:rPr lang="ru-RU" sz="2000" dirty="0"/>
              <a:t> </a:t>
            </a:r>
            <a:r>
              <a:rPr lang="ru-RU" sz="2000" dirty="0" err="1"/>
              <a:t>діти</a:t>
            </a:r>
            <a:r>
              <a:rPr lang="ru-RU" sz="2000" dirty="0"/>
              <a:t> </a:t>
            </a:r>
            <a:r>
              <a:rPr lang="ru-RU" sz="2000" dirty="0" err="1"/>
              <a:t>переживають</a:t>
            </a:r>
            <a:r>
              <a:rPr lang="ru-RU" sz="2000" dirty="0"/>
              <a:t> </a:t>
            </a:r>
            <a:r>
              <a:rPr lang="ru-RU" sz="2000" dirty="0" err="1"/>
              <a:t>стрес</a:t>
            </a:r>
            <a:r>
              <a:rPr lang="ru-RU" sz="2000" dirty="0"/>
              <a:t>, страх і </a:t>
            </a:r>
            <a:r>
              <a:rPr lang="ru-RU" sz="2000" dirty="0" err="1"/>
              <a:t>невизначеність</a:t>
            </a:r>
            <a:r>
              <a:rPr lang="ru-RU" sz="2000" dirty="0"/>
              <a:t>. Батькам </a:t>
            </a:r>
            <a:r>
              <a:rPr lang="ru-RU" sz="2000" dirty="0" err="1"/>
              <a:t>потрібно</a:t>
            </a:r>
            <a:r>
              <a:rPr lang="ru-RU" sz="2000" dirty="0"/>
              <a:t> </a:t>
            </a:r>
            <a:r>
              <a:rPr lang="ru-RU" sz="2000" dirty="0" err="1"/>
              <a:t>продовжувати</a:t>
            </a:r>
            <a:r>
              <a:rPr lang="ru-RU" sz="2000" dirty="0"/>
              <a:t> </a:t>
            </a:r>
            <a:r>
              <a:rPr lang="ru-RU" sz="2000" dirty="0" err="1"/>
              <a:t>оточувати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турботою</a:t>
            </a:r>
            <a:r>
              <a:rPr lang="ru-RU" sz="2000" dirty="0"/>
              <a:t> та </a:t>
            </a:r>
            <a:r>
              <a:rPr lang="ru-RU" sz="2000" dirty="0" err="1"/>
              <a:t>спробувати</a:t>
            </a:r>
            <a:r>
              <a:rPr lang="ru-RU" sz="2000" dirty="0"/>
              <a:t> </a:t>
            </a:r>
            <a:r>
              <a:rPr lang="ru-RU" sz="2000" dirty="0" err="1"/>
              <a:t>переключити</a:t>
            </a:r>
            <a:r>
              <a:rPr lang="ru-RU" sz="2000" dirty="0"/>
              <a:t> </a:t>
            </a:r>
            <a:r>
              <a:rPr lang="ru-RU" sz="2000" dirty="0" err="1"/>
              <a:t>їхню</a:t>
            </a:r>
            <a:r>
              <a:rPr lang="ru-RU" sz="2000" dirty="0"/>
              <a:t> </a:t>
            </a:r>
            <a:r>
              <a:rPr lang="ru-RU" sz="2000" dirty="0" err="1"/>
              <a:t>увагу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У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буклеті</a:t>
            </a:r>
            <a:r>
              <a:rPr lang="ru-RU" sz="2000" dirty="0"/>
              <a:t> ми </a:t>
            </a:r>
            <a:r>
              <a:rPr lang="ru-RU" sz="2000" dirty="0" err="1"/>
              <a:t>зібрали</a:t>
            </a:r>
            <a:r>
              <a:rPr lang="ru-RU" sz="2000" dirty="0"/>
              <a:t> </a:t>
            </a:r>
            <a:r>
              <a:rPr lang="ru-RU" sz="2000" dirty="0" err="1"/>
              <a:t>ігри</a:t>
            </a:r>
            <a:r>
              <a:rPr lang="ru-RU" sz="2000" dirty="0"/>
              <a:t> та </a:t>
            </a:r>
            <a:r>
              <a:rPr lang="ru-RU" sz="2000" dirty="0" err="1"/>
              <a:t>заняття</a:t>
            </a:r>
            <a:r>
              <a:rPr lang="ru-RU" sz="2000" dirty="0"/>
              <a:t> для </a:t>
            </a:r>
            <a:r>
              <a:rPr lang="ru-RU" sz="2000" dirty="0" err="1"/>
              <a:t>дітей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опинилися</a:t>
            </a:r>
            <a:r>
              <a:rPr lang="ru-RU" sz="2000" dirty="0"/>
              <a:t> у </a:t>
            </a:r>
            <a:r>
              <a:rPr lang="ru-RU" sz="2000" dirty="0" err="1"/>
              <a:t>незвичних</a:t>
            </a:r>
            <a:r>
              <a:rPr lang="ru-RU" sz="2000" dirty="0"/>
              <a:t> для себе </a:t>
            </a:r>
            <a:r>
              <a:rPr lang="ru-RU" sz="2000" dirty="0" err="1"/>
              <a:t>обставинах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1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CF48A5-8162-4A99-9F1C-75BF2CF48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92" y="746956"/>
            <a:ext cx="10464815" cy="4335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0FAC73-81AF-4EC8-A35D-2626D07CD0F1}"/>
              </a:ext>
            </a:extLst>
          </p:cNvPr>
          <p:cNvSpPr txBox="1"/>
          <p:nvPr/>
        </p:nvSpPr>
        <p:spPr>
          <a:xfrm>
            <a:off x="661370" y="5463416"/>
            <a:ext cx="111815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https://www.unicef.org/ukraine/parents-children-support-during-military-actions</a:t>
            </a:r>
            <a:endParaRPr lang="uk-UA" sz="2400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01E692-BE05-4B99-A496-8B36AFFE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27" y="1003853"/>
            <a:ext cx="10184346" cy="40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6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955F0A-0C5B-407F-9E30-7B339E0C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037" y="1706748"/>
            <a:ext cx="6334007" cy="830996"/>
          </a:xfrm>
          <a:ln/>
        </p:spPr>
        <p:txBody>
          <a:bodyPr/>
          <a:lstStyle/>
          <a:p>
            <a:pPr algn="ctr">
              <a:defRPr/>
            </a:pP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800" b="1" dirty="0" err="1"/>
              <a:t>Акомодація</a:t>
            </a:r>
            <a:r>
              <a:rPr lang="ru-RU" sz="2800" dirty="0"/>
              <a:t> —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uk-UA" sz="2000" dirty="0">
                <a:latin typeface="Arial Narrow" panose="020B0606020202030204" pitchFamily="34" charset="0"/>
                <a:cs typeface="Arial" pitchFamily="34" charset="0"/>
              </a:rPr>
              <a:t>пристосування </a:t>
            </a:r>
            <a:r>
              <a:rPr lang="uk-UA" sz="2000" dirty="0">
                <a:latin typeface="Arial Narrow" panose="020B0606020202030204" pitchFamily="34" charset="0"/>
                <a:cs typeface="Arial" pitchFamily="34" charset="0"/>
                <a:hlinkClick r:id="rId2" tooltip="Око"/>
              </a:rPr>
              <a:t>ока</a:t>
            </a:r>
            <a:r>
              <a:rPr lang="uk-UA" sz="2000" dirty="0">
                <a:latin typeface="Arial Narrow" panose="020B0606020202030204" pitchFamily="34" charset="0"/>
                <a:cs typeface="Arial" pitchFamily="34" charset="0"/>
              </a:rPr>
              <a:t> до чіткого бачення предметів, що розміщені на різній відстані від нього. Відбувається шляхом зміни форми </a:t>
            </a:r>
            <a:r>
              <a:rPr lang="uk-UA" sz="2000" dirty="0">
                <a:latin typeface="Arial Narrow" panose="020B0606020202030204" pitchFamily="34" charset="0"/>
                <a:cs typeface="Arial" pitchFamily="34" charset="0"/>
                <a:hlinkClick r:id="rId3" tooltip="Кришталик"/>
              </a:rPr>
              <a:t>кришталика</a:t>
            </a:r>
            <a:r>
              <a:rPr lang="uk-UA" sz="2000" dirty="0">
                <a:latin typeface="Arial Narrow" panose="020B0606020202030204" pitchFamily="34" charset="0"/>
                <a:cs typeface="Arial" pitchFamily="34" charset="0"/>
              </a:rPr>
              <a:t> або його відстані до </a:t>
            </a:r>
            <a:r>
              <a:rPr lang="uk-UA" sz="2000" dirty="0">
                <a:latin typeface="Arial Narrow" panose="020B0606020202030204" pitchFamily="34" charset="0"/>
                <a:cs typeface="Arial" pitchFamily="34" charset="0"/>
                <a:hlinkClick r:id="rId4" tooltip="Сітківка"/>
              </a:rPr>
              <a:t>сітківки</a:t>
            </a:r>
            <a:endParaRPr lang="uk-UA" sz="2000" dirty="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123" name="Содержимое 3" descr="https://upload.wikimedia.org/wikipedia/commons/thumb/8/81/Focus_in_an_eye.svg/600px-Focus_in_an_eye.svg.png">
            <a:extLst>
              <a:ext uri="{FF2B5EF4-FFF2-40B4-BE49-F238E27FC236}">
                <a16:creationId xmlns:a16="http://schemas.microsoft.com/office/drawing/2014/main" xmlns="" id="{8479A6B3-598C-42EE-9486-DE2FC951897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3313" y="4441826"/>
            <a:ext cx="5715000" cy="193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59884F-D34C-42ED-8731-AD8618AE2937}"/>
              </a:ext>
            </a:extLst>
          </p:cNvPr>
          <p:cNvSpPr txBox="1"/>
          <p:nvPr/>
        </p:nvSpPr>
        <p:spPr>
          <a:xfrm>
            <a:off x="562971" y="600076"/>
            <a:ext cx="6093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Роль гімнастики для очей  для 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 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зміцнення та збереження здоров’я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дошкільників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xmlns="" id="{8B79D27F-9F85-4FEC-9A41-B9078C0BBD1B}"/>
              </a:ext>
            </a:extLst>
          </p:cNvPr>
          <p:cNvSpPr txBox="1">
            <a:spLocks/>
          </p:cNvSpPr>
          <p:nvPr/>
        </p:nvSpPr>
        <p:spPr bwMode="auto">
          <a:xfrm>
            <a:off x="925786" y="1843371"/>
            <a:ext cx="5324889" cy="2360337"/>
          </a:xfrm>
          <a:prstGeom prst="rect">
            <a:avLst/>
          </a:prstGeom>
          <a:solidFill>
            <a:sysClr val="window" lastClr="FFFFFF">
              <a:alpha val="81175"/>
            </a:sys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нормалізації нервової системи;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поліпшення роботи мозку;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зняття навантаження на зоровий нерв;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 метою профілактики падіння зору.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68CBCDCF-4469-44CF-8C62-AECAF7C9A408}"/>
              </a:ext>
            </a:extLst>
          </p:cNvPr>
          <p:cNvSpPr txBox="1">
            <a:spLocks/>
          </p:cNvSpPr>
          <p:nvPr/>
        </p:nvSpPr>
        <p:spPr bwMode="auto">
          <a:xfrm>
            <a:off x="1119117" y="884810"/>
            <a:ext cx="7956644" cy="569153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5875" cap="flat" cmpd="sng" algn="ctr">
            <a:solidFill>
              <a:srgbClr val="5B9BD5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Значення зорової гімнастики для дошкільника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1E6568-614A-4537-A30D-2590FB7786A7}"/>
              </a:ext>
            </a:extLst>
          </p:cNvPr>
          <p:cNvSpPr txBox="1"/>
          <p:nvPr/>
        </p:nvSpPr>
        <p:spPr>
          <a:xfrm>
            <a:off x="1119117" y="4203708"/>
            <a:ext cx="10263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uk-UA" alt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Однією з форм роботи з профілактики та корекції порушень зору, перевтоми зорового апарату виступає зорова гімнастика. Гімнастика для очей - це один із прийомів оздоровлення дітей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60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07F8F0-701E-4D72-99F9-8148EABF97FD}"/>
              </a:ext>
            </a:extLst>
          </p:cNvPr>
          <p:cNvSpPr txBox="1">
            <a:spLocks/>
          </p:cNvSpPr>
          <p:nvPr/>
        </p:nvSpPr>
        <p:spPr bwMode="auto">
          <a:xfrm>
            <a:off x="2135825" y="852142"/>
            <a:ext cx="8241714" cy="569153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5875" cap="flat" cmpd="sng" algn="ctr">
            <a:solidFill>
              <a:srgbClr val="5B9BD5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Використання наочності під час зорової гімнастики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34BFD9-B5E5-4E8D-A8B8-53219377F53E}"/>
              </a:ext>
            </a:extLst>
          </p:cNvPr>
          <p:cNvSpPr txBox="1"/>
          <p:nvPr/>
        </p:nvSpPr>
        <p:spPr>
          <a:xfrm>
            <a:off x="1063486" y="1606101"/>
            <a:ext cx="10386392" cy="365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Предмети-орієнтири.</a:t>
            </a:r>
            <a:r>
              <a:rPr kumimoji="0" lang="uk-UA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Самий просто варіант такого зорового орієнтира – барвиста чарівна паличка (указка). Також можна використовувати пальчикових ляльок. На її кінці можна прикріпити картинку. Коли орієнтир показує вихователь, то до себе ближче він розміщує малюків з більш низькою гостротою зору, інші ж сидять або стоять позаду.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Схеми.</a:t>
            </a:r>
            <a:r>
              <a:rPr kumimoji="0" lang="uk-UA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Такі посібники призначені для старших дошкільнят, адже у них вже розвивається абстрактне мислення. 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Сигнальні мітки.</a:t>
            </a:r>
            <a:r>
              <a:rPr kumimoji="0" lang="uk-UA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Вони призначені для вправ, коли погляд перемикається з ближньої точки в далеку. 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Настінні і стельові </a:t>
            </a:r>
            <a:r>
              <a:rPr kumimoji="0" lang="uk-UA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офтальмотренажери</a:t>
            </a:r>
            <a:r>
              <a:rPr kumimoji="0" lang="uk-UA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Індивідуальні </a:t>
            </a:r>
            <a:r>
              <a:rPr kumimoji="0" lang="uk-UA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офтальмотренажери</a:t>
            </a:r>
            <a:r>
              <a:rPr kumimoji="0" lang="uk-UA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Вони являють собою контурні картинки з безлічі окремих дрібних елементів – метеликів, листочків, ялиночок і ін. </a:t>
            </a:r>
            <a:endParaRPr kumimoji="0" lang="uk-UA" alt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333</TotalTime>
  <Words>1030</Words>
  <Application>Microsoft Office PowerPoint</Application>
  <PresentationFormat>Произвольный</PresentationFormat>
  <Paragraphs>88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Натуральные материалы</vt:lpstr>
      <vt:lpstr>Тема Office</vt:lpstr>
      <vt:lpstr>1_Тема Office</vt:lpstr>
      <vt:lpstr>Городская</vt:lpstr>
      <vt:lpstr>1_Office Theme</vt:lpstr>
      <vt:lpstr>Батьківські збори «Кава з освітою» Підсумки  дистанційного  навчання   в умовах війни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Акомодація —   пристосування ока до чіткого бачення предметів, що розміщені на різній відстані від нього. Відбувається шляхом зміни форми кришталика або його відстані до сітківки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КАЗКОТЕРАПІЯ – це терапія середовищем, особливою казковою атмосферою, в якій можуть проявитися потенційні можливості особистості, може матеріалізуватись мрія; а головне, в ній з’являється відчуття захищеності та аромат таємниці.</vt:lpstr>
      <vt:lpstr>Презентация PowerPoint</vt:lpstr>
      <vt:lpstr>Презентация PowerPoint</vt:lpstr>
      <vt:lpstr>Презентация PowerPoint</vt:lpstr>
      <vt:lpstr>Як розважити дитину, якщо немає світла: 40 найкращих ігор https://24tv.ua/education/igri-dlya-ditey-yak-rozvazhiti-ditinu-yakshho-nemaye-svitla-40_n2198313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Батьківські збори група «ЧОМУСИКИ»    від 16.12.2022</dc:title>
  <dc:creator>Артем Пилипчатин</dc:creator>
  <cp:lastModifiedBy>PC</cp:lastModifiedBy>
  <cp:revision>43</cp:revision>
  <dcterms:created xsi:type="dcterms:W3CDTF">2022-12-15T08:58:45Z</dcterms:created>
  <dcterms:modified xsi:type="dcterms:W3CDTF">2026-02-10T13:39:56Z</dcterms:modified>
</cp:coreProperties>
</file>