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Bold" panose="020B0604020202020204" charset="0"/>
      <p:regular r:id="rId26"/>
    </p:embeddedFont>
    <p:embeddedFont>
      <p:font typeface="Comic San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9" d="100"/>
          <a:sy n="59" d="100"/>
        </p:scale>
        <p:origin x="-418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5.sv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5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08414">
            <a:off x="1257359" y="1146733"/>
            <a:ext cx="15273965" cy="8011110"/>
            <a:chOff x="0" y="0"/>
            <a:chExt cx="3077638" cy="16142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77638" cy="1614204"/>
            </a:xfrm>
            <a:custGeom>
              <a:avLst/>
              <a:gdLst/>
              <a:ahLst/>
              <a:cxnLst/>
              <a:rect l="l" t="t" r="r" b="b"/>
              <a:pathLst>
                <a:path w="3077638" h="1614204">
                  <a:moveTo>
                    <a:pt x="0" y="0"/>
                  </a:moveTo>
                  <a:lnTo>
                    <a:pt x="3077638" y="0"/>
                  </a:lnTo>
                  <a:lnTo>
                    <a:pt x="3077638" y="1614204"/>
                  </a:lnTo>
                  <a:lnTo>
                    <a:pt x="0" y="161420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D4984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077638" cy="1642779"/>
            </a:xfrm>
            <a:prstGeom prst="rect">
              <a:avLst/>
            </a:prstGeom>
          </p:spPr>
          <p:txBody>
            <a:bodyPr lIns="57788" tIns="57788" rIns="57788" bIns="5778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191834">
            <a:off x="1456560" y="1345934"/>
            <a:ext cx="15273965" cy="8011110"/>
            <a:chOff x="0" y="0"/>
            <a:chExt cx="3077638" cy="16142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77638" cy="1614204"/>
            </a:xfrm>
            <a:custGeom>
              <a:avLst/>
              <a:gdLst/>
              <a:ahLst/>
              <a:cxnLst/>
              <a:rect l="l" t="t" r="r" b="b"/>
              <a:pathLst>
                <a:path w="3077638" h="1614204">
                  <a:moveTo>
                    <a:pt x="0" y="0"/>
                  </a:moveTo>
                  <a:lnTo>
                    <a:pt x="3077638" y="0"/>
                  </a:lnTo>
                  <a:lnTo>
                    <a:pt x="3077638" y="1614204"/>
                  </a:lnTo>
                  <a:lnTo>
                    <a:pt x="0" y="161420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D4984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077638" cy="1642779"/>
            </a:xfrm>
            <a:prstGeom prst="rect">
              <a:avLst/>
            </a:prstGeom>
          </p:spPr>
          <p:txBody>
            <a:bodyPr lIns="57788" tIns="57788" rIns="57788" bIns="5778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66823">
            <a:off x="1456560" y="1454402"/>
            <a:ext cx="15273965" cy="8011110"/>
            <a:chOff x="0" y="0"/>
            <a:chExt cx="3077638" cy="16142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77638" cy="1614204"/>
            </a:xfrm>
            <a:custGeom>
              <a:avLst/>
              <a:gdLst/>
              <a:ahLst/>
              <a:cxnLst/>
              <a:rect l="l" t="t" r="r" b="b"/>
              <a:pathLst>
                <a:path w="3077638" h="1614204">
                  <a:moveTo>
                    <a:pt x="0" y="0"/>
                  </a:moveTo>
                  <a:lnTo>
                    <a:pt x="3077638" y="0"/>
                  </a:lnTo>
                  <a:lnTo>
                    <a:pt x="3077638" y="1614204"/>
                  </a:lnTo>
                  <a:lnTo>
                    <a:pt x="0" y="161420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D4984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077638" cy="1642779"/>
            </a:xfrm>
            <a:prstGeom prst="rect">
              <a:avLst/>
            </a:prstGeom>
          </p:spPr>
          <p:txBody>
            <a:bodyPr lIns="57788" tIns="57788" rIns="57788" bIns="5778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356814" y="7022099"/>
            <a:ext cx="3199056" cy="3256036"/>
          </a:xfrm>
          <a:custGeom>
            <a:avLst/>
            <a:gdLst/>
            <a:ahLst/>
            <a:cxnLst/>
            <a:rect l="l" t="t" r="r" b="b"/>
            <a:pathLst>
              <a:path w="3199056" h="3256036">
                <a:moveTo>
                  <a:pt x="3199055" y="0"/>
                </a:moveTo>
                <a:lnTo>
                  <a:pt x="0" y="0"/>
                </a:lnTo>
                <a:lnTo>
                  <a:pt x="0" y="3256036"/>
                </a:lnTo>
                <a:lnTo>
                  <a:pt x="3199055" y="3256036"/>
                </a:lnTo>
                <a:lnTo>
                  <a:pt x="31990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15" name="Freeform 15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15221548" y="3568568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106610" y="8318162"/>
            <a:ext cx="712942" cy="690663"/>
          </a:xfrm>
          <a:custGeom>
            <a:avLst/>
            <a:gdLst/>
            <a:ahLst/>
            <a:cxnLst/>
            <a:rect l="l" t="t" r="r" b="b"/>
            <a:pathLst>
              <a:path w="712942" h="690663">
                <a:moveTo>
                  <a:pt x="0" y="0"/>
                </a:moveTo>
                <a:lnTo>
                  <a:pt x="712942" y="0"/>
                </a:lnTo>
                <a:lnTo>
                  <a:pt x="712942" y="690662"/>
                </a:lnTo>
                <a:lnTo>
                  <a:pt x="0" y="6906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443945" y="2674418"/>
            <a:ext cx="11777602" cy="523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4"/>
              </a:lnSpc>
            </a:pPr>
            <a:r>
              <a:rPr lang="en-US" sz="6131">
                <a:solidFill>
                  <a:srgbClr val="3D4984"/>
                </a:solidFill>
                <a:latin typeface="Comic Sans"/>
              </a:rPr>
              <a:t>Дитина на порозі шкільного життя.</a:t>
            </a:r>
          </a:p>
          <a:p>
            <a:pPr algn="ctr">
              <a:lnSpc>
                <a:spcPts val="9704"/>
              </a:lnSpc>
            </a:pPr>
            <a:r>
              <a:rPr lang="en-US" sz="6931">
                <a:solidFill>
                  <a:srgbClr val="FF4F63"/>
                </a:solidFill>
                <a:latin typeface="Comic Sans"/>
              </a:rPr>
              <a:t>Поради для батьків майбутніх першокласників.</a:t>
            </a:r>
          </a:p>
          <a:p>
            <a:pPr algn="ctr">
              <a:lnSpc>
                <a:spcPts val="4944"/>
              </a:lnSpc>
            </a:pPr>
            <a:endParaRPr lang="en-US" sz="6931">
              <a:solidFill>
                <a:srgbClr val="FF4F63"/>
              </a:solidFill>
              <a:latin typeface="Comic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87329" y="600815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1665382" y="6090150"/>
            <a:ext cx="3212175" cy="3269389"/>
          </a:xfrm>
          <a:custGeom>
            <a:avLst/>
            <a:gdLst/>
            <a:ahLst/>
            <a:cxnLst/>
            <a:rect l="l" t="t" r="r" b="b"/>
            <a:pathLst>
              <a:path w="3212175" h="3269389">
                <a:moveTo>
                  <a:pt x="3212175" y="0"/>
                </a:moveTo>
                <a:lnTo>
                  <a:pt x="0" y="0"/>
                </a:lnTo>
                <a:lnTo>
                  <a:pt x="0" y="3269389"/>
                </a:lnTo>
                <a:lnTo>
                  <a:pt x="3212175" y="3269389"/>
                </a:lnTo>
                <a:lnTo>
                  <a:pt x="32121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708990" y="1674218"/>
            <a:ext cx="12453606" cy="740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 Інтелектуальний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розвиток дитини буде відбуватися швидше і якісніше, якщо батьки будуть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приділяти цьому особливу опіку. Розвивайте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пам’ять, увагу дитини, вчити її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вмінню порівнювати, узагальнювати різні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предмети, поняття. Таку роботу можна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здійснювати з дитиною в процесі звичайного спілкування, під час спільної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діяльності, ігор. 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5162596" y="1740893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644358" y="4140374"/>
            <a:ext cx="3036475" cy="4941118"/>
          </a:xfrm>
          <a:custGeom>
            <a:avLst/>
            <a:gdLst/>
            <a:ahLst/>
            <a:cxnLst/>
            <a:rect l="l" t="t" r="r" b="b"/>
            <a:pathLst>
              <a:path w="3036475" h="4941118">
                <a:moveTo>
                  <a:pt x="0" y="0"/>
                </a:moveTo>
                <a:lnTo>
                  <a:pt x="3036475" y="0"/>
                </a:lnTo>
                <a:lnTo>
                  <a:pt x="3036475" y="4941118"/>
                </a:lnTo>
                <a:lnTo>
                  <a:pt x="0" y="49411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3259176" y="251924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7469" y="691381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998329" y="321246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904319" y="3155316"/>
            <a:ext cx="12732636" cy="701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 Долучайте дитину до перегляду телепередач пізнавального змісту.</a:t>
            </a:r>
          </a:p>
          <a:p>
            <a:pPr>
              <a:lnSpc>
                <a:spcPts val="1983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FF4F63"/>
                </a:solidFill>
                <a:latin typeface="Comic Sans"/>
              </a:rPr>
              <a:t>     </a:t>
            </a:r>
            <a:r>
              <a:rPr lang="en-US" sz="3498">
                <a:solidFill>
                  <a:srgbClr val="000000"/>
                </a:solidFill>
                <a:latin typeface="Comic Sans"/>
              </a:rPr>
              <a:t>Спостерігайте за навколишнім світом - встановлюйте причино – наслідкові зв’язки.</a:t>
            </a:r>
          </a:p>
          <a:p>
            <a:pPr>
              <a:lnSpc>
                <a:spcPts val="1983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FF4F63"/>
                </a:solidFill>
                <a:latin typeface="Comic Sans"/>
              </a:rPr>
              <a:t>     </a:t>
            </a:r>
            <a:r>
              <a:rPr lang="en-US" sz="3498">
                <a:solidFill>
                  <a:srgbClr val="000000"/>
                </a:solidFill>
                <a:latin typeface="Comic Sans"/>
              </a:rPr>
              <a:t>З повагою ставтесь до власної думки дитини. Вчить малюка пояснювати свої дії і думки.</a:t>
            </a:r>
          </a:p>
          <a:p>
            <a:pPr>
              <a:lnSpc>
                <a:spcPts val="1983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749"/>
              </a:lnSpc>
            </a:pPr>
            <a:r>
              <a:rPr lang="en-US" sz="3392">
                <a:solidFill>
                  <a:srgbClr val="000000"/>
                </a:solidFill>
                <a:latin typeface="Comic Sans"/>
              </a:rPr>
              <a:t>    Користуйтеся цікавими онлайн – сервісами для розвитку дитини. </a:t>
            </a:r>
          </a:p>
          <a:p>
            <a:pPr>
              <a:lnSpc>
                <a:spcPts val="4749"/>
              </a:lnSpc>
            </a:pPr>
            <a:endParaRPr lang="en-US" sz="3392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1983"/>
              </a:lnSpc>
            </a:pPr>
            <a:endParaRPr lang="en-US" sz="3392">
              <a:solidFill>
                <a:srgbClr val="000000"/>
              </a:solidFill>
              <a:latin typeface="Comic Sans"/>
            </a:endParaRPr>
          </a:p>
          <a:p>
            <a:pPr algn="l">
              <a:lnSpc>
                <a:spcPts val="4222"/>
              </a:lnSpc>
            </a:pPr>
            <a:r>
              <a:rPr lang="en-US" sz="3016">
                <a:solidFill>
                  <a:srgbClr val="000000"/>
                </a:solidFill>
                <a:latin typeface="Comic Sans"/>
              </a:rPr>
              <a:t>  </a:t>
            </a:r>
          </a:p>
        </p:txBody>
      </p:sp>
      <p:sp>
        <p:nvSpPr>
          <p:cNvPr id="19" name="Freeform 19"/>
          <p:cNvSpPr/>
          <p:nvPr/>
        </p:nvSpPr>
        <p:spPr>
          <a:xfrm>
            <a:off x="1998329" y="7738050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98329" y="614619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998329" y="4554340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579004" y="2113797"/>
            <a:ext cx="2239651" cy="2646560"/>
          </a:xfrm>
          <a:custGeom>
            <a:avLst/>
            <a:gdLst/>
            <a:ahLst/>
            <a:cxnLst/>
            <a:rect l="l" t="t" r="r" b="b"/>
            <a:pathLst>
              <a:path w="2239651" h="2646560">
                <a:moveTo>
                  <a:pt x="0" y="0"/>
                </a:moveTo>
                <a:lnTo>
                  <a:pt x="2239652" y="0"/>
                </a:lnTo>
                <a:lnTo>
                  <a:pt x="2239652" y="2646560"/>
                </a:lnTo>
                <a:lnTo>
                  <a:pt x="0" y="26465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451324" y="1818253"/>
            <a:ext cx="13185631" cy="9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FF4F63"/>
                </a:solidFill>
                <a:latin typeface="Comic Sans"/>
              </a:rPr>
              <a:t>Наші поради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959" y="615248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14462498" y="5722756"/>
            <a:ext cx="3212175" cy="3269389"/>
          </a:xfrm>
          <a:custGeom>
            <a:avLst/>
            <a:gdLst/>
            <a:ahLst/>
            <a:cxnLst/>
            <a:rect l="l" t="t" r="r" b="b"/>
            <a:pathLst>
              <a:path w="3212175" h="3269389">
                <a:moveTo>
                  <a:pt x="3212175" y="0"/>
                </a:moveTo>
                <a:lnTo>
                  <a:pt x="0" y="0"/>
                </a:lnTo>
                <a:lnTo>
                  <a:pt x="0" y="3269390"/>
                </a:lnTo>
                <a:lnTo>
                  <a:pt x="3212175" y="3269390"/>
                </a:lnTo>
                <a:lnTo>
                  <a:pt x="32121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901837" y="1494325"/>
            <a:ext cx="12906601" cy="802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 Мислення дитини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напряму пов’язане з мовленням. Чим краще дитина говорить (вимовляє чітко слова,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будує зв’язні речення, мовлення дитини швидке) – тим краще працює мозок.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Розвиваємо мовлення – розвиваємо мозок. В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дошкільний період – зверніть увагу на логопедичні проблеми і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постарайтеся по можливості усунути їх.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Якщо не вдасться, не засмучуйтесь, у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більшості ліцеїв міста працює педагог – логопед. 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448843" y="1740893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92964" y="4135486"/>
            <a:ext cx="3237173" cy="5122814"/>
          </a:xfrm>
          <a:custGeom>
            <a:avLst/>
            <a:gdLst/>
            <a:ahLst/>
            <a:cxnLst/>
            <a:rect l="l" t="t" r="r" b="b"/>
            <a:pathLst>
              <a:path w="3237173" h="5122814">
                <a:moveTo>
                  <a:pt x="0" y="0"/>
                </a:moveTo>
                <a:lnTo>
                  <a:pt x="3237173" y="0"/>
                </a:lnTo>
                <a:lnTo>
                  <a:pt x="3237173" y="5122814"/>
                </a:lnTo>
                <a:lnTo>
                  <a:pt x="0" y="51228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3259176" y="251924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959" y="600815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3146640">
            <a:off x="14347589" y="1958107"/>
            <a:ext cx="2382434" cy="2508718"/>
            <a:chOff x="0" y="0"/>
            <a:chExt cx="3176579" cy="3344957"/>
          </a:xfrm>
        </p:grpSpPr>
        <p:sp>
          <p:nvSpPr>
            <p:cNvPr id="18" name="Freeform 18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1998329" y="321246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086019" y="3155316"/>
            <a:ext cx="12732636" cy="7080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  Розмовляйте зі своєю дитиною як можна частіше. Теми для розмов можуть бути найрізноманітніші: від зовсім «дитячих» до серйозних. 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 Читайте і обговорюйте художні твори. Залучайте малюка до переказування казок, оповідань.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  Розучувайте разом з дітками чистомовки, скоромовки, Вчіть напам’ять невеликі віршики.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Спостерігайте за значенням слів, грайте в мовні ігри.</a:t>
            </a:r>
          </a:p>
          <a:p>
            <a:pPr>
              <a:lnSpc>
                <a:spcPts val="4749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1983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 algn="l">
              <a:lnSpc>
                <a:spcPts val="4222"/>
              </a:lnSpc>
            </a:pPr>
            <a:r>
              <a:rPr lang="en-US" sz="3016">
                <a:solidFill>
                  <a:srgbClr val="000000"/>
                </a:solidFill>
                <a:latin typeface="Comic Sans"/>
              </a:rPr>
              <a:t>  </a:t>
            </a:r>
          </a:p>
        </p:txBody>
      </p:sp>
      <p:sp>
        <p:nvSpPr>
          <p:cNvPr id="23" name="Freeform 23"/>
          <p:cNvSpPr/>
          <p:nvPr/>
        </p:nvSpPr>
        <p:spPr>
          <a:xfrm>
            <a:off x="1998329" y="7966361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998329" y="6624487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998329" y="5143500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451324" y="1818253"/>
            <a:ext cx="13185631" cy="9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FF4F63"/>
                </a:solidFill>
                <a:latin typeface="Comic Sans"/>
              </a:rPr>
              <a:t>Наші поради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959" y="615248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1748745" y="6431228"/>
            <a:ext cx="3212175" cy="3269389"/>
          </a:xfrm>
          <a:custGeom>
            <a:avLst/>
            <a:gdLst/>
            <a:ahLst/>
            <a:cxnLst/>
            <a:rect l="l" t="t" r="r" b="b"/>
            <a:pathLst>
              <a:path w="3212175" h="3269389">
                <a:moveTo>
                  <a:pt x="3212174" y="0"/>
                </a:moveTo>
                <a:lnTo>
                  <a:pt x="0" y="0"/>
                </a:lnTo>
                <a:lnTo>
                  <a:pt x="0" y="3269389"/>
                </a:lnTo>
                <a:lnTo>
                  <a:pt x="3212174" y="3269389"/>
                </a:lnTo>
                <a:lnTo>
                  <a:pt x="32121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901837" y="1494325"/>
            <a:ext cx="12906601" cy="740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endParaRPr/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Формуйте позитивний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образ школи. Говоріть про школу, про те що в школі дитина дізнається багато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нового, знайде багато нових друзів. Розказуйте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цікаві і веселі історії власного шкільного життя. Ніколи не залякуйте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школою.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 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448843" y="1740893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614932">
            <a:off x="11296908" y="5277320"/>
            <a:ext cx="4801724" cy="4237921"/>
          </a:xfrm>
          <a:custGeom>
            <a:avLst/>
            <a:gdLst/>
            <a:ahLst/>
            <a:cxnLst/>
            <a:rect l="l" t="t" r="r" b="b"/>
            <a:pathLst>
              <a:path w="4801724" h="4237921">
                <a:moveTo>
                  <a:pt x="0" y="0"/>
                </a:moveTo>
                <a:lnTo>
                  <a:pt x="4801724" y="0"/>
                </a:lnTo>
                <a:lnTo>
                  <a:pt x="4801724" y="4237921"/>
                </a:lnTo>
                <a:lnTo>
                  <a:pt x="0" y="42379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3259176" y="251924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959" y="600815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998329" y="321246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998329" y="6950949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998329" y="604722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98329" y="462984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86019" y="3155316"/>
            <a:ext cx="12732636" cy="561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 Влаштовуйте періодично прогулянки до школи. Таки прогулянки мають бути приємними.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Облаштовуйте робоче місце малюка. Вчить його слідкувати за порядком.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Грайте в школу. Нехай учнями будуть іграшки.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Ходіть до магазину  і разом вибирайте шкільні</a:t>
            </a: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речі і канцелярію.</a:t>
            </a:r>
          </a:p>
          <a:p>
            <a:pPr algn="l">
              <a:lnSpc>
                <a:spcPts val="4222"/>
              </a:lnSpc>
            </a:pPr>
            <a:r>
              <a:rPr lang="en-US" sz="3016">
                <a:solidFill>
                  <a:srgbClr val="000000"/>
                </a:solidFill>
                <a:latin typeface="Comic Sans"/>
              </a:rPr>
              <a:t>  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331739" y="5990499"/>
            <a:ext cx="2610433" cy="2694640"/>
          </a:xfrm>
          <a:custGeom>
            <a:avLst/>
            <a:gdLst/>
            <a:ahLst/>
            <a:cxnLst/>
            <a:rect l="l" t="t" r="r" b="b"/>
            <a:pathLst>
              <a:path w="2610433" h="2694640">
                <a:moveTo>
                  <a:pt x="0" y="0"/>
                </a:moveTo>
                <a:lnTo>
                  <a:pt x="2610432" y="0"/>
                </a:lnTo>
                <a:lnTo>
                  <a:pt x="2610432" y="2694640"/>
                </a:lnTo>
                <a:lnTo>
                  <a:pt x="0" y="26946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451324" y="1818253"/>
            <a:ext cx="13185631" cy="9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FF4F63"/>
                </a:solidFill>
                <a:latin typeface="Comic Sans"/>
              </a:rPr>
              <a:t>Наші поради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959" y="615248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14047125" y="5565302"/>
            <a:ext cx="3212175" cy="3269389"/>
          </a:xfrm>
          <a:custGeom>
            <a:avLst/>
            <a:gdLst/>
            <a:ahLst/>
            <a:cxnLst/>
            <a:rect l="l" t="t" r="r" b="b"/>
            <a:pathLst>
              <a:path w="3212175" h="3269389">
                <a:moveTo>
                  <a:pt x="3212175" y="0"/>
                </a:moveTo>
                <a:lnTo>
                  <a:pt x="0" y="0"/>
                </a:lnTo>
                <a:lnTo>
                  <a:pt x="0" y="3269389"/>
                </a:lnTo>
                <a:lnTo>
                  <a:pt x="3212175" y="3269389"/>
                </a:lnTo>
                <a:lnTo>
                  <a:pt x="32121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849329" y="1861718"/>
            <a:ext cx="12906601" cy="67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 В школі діти будуть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вчитися писати. А дрібна моторика рук в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дітей шестирічного віку розвинена дуже слабо. Ми не пропонуємо Вам вчити дітей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писати букви вже зараз. Це не потрібно.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 Дитина буде вчитися писати в школі,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 але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розвивати м’язи пальчиків – необхідно. 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448843" y="1740893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30804" y="4077594"/>
            <a:ext cx="2848055" cy="5180706"/>
          </a:xfrm>
          <a:custGeom>
            <a:avLst/>
            <a:gdLst/>
            <a:ahLst/>
            <a:cxnLst/>
            <a:rect l="l" t="t" r="r" b="b"/>
            <a:pathLst>
              <a:path w="2848055" h="5180706">
                <a:moveTo>
                  <a:pt x="0" y="0"/>
                </a:moveTo>
                <a:lnTo>
                  <a:pt x="2848056" y="0"/>
                </a:lnTo>
                <a:lnTo>
                  <a:pt x="2848056" y="5180706"/>
                </a:lnTo>
                <a:lnTo>
                  <a:pt x="0" y="51807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3259176" y="251924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959" y="600815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998329" y="321246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998329" y="6950949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998329" y="604722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98329" y="462984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86019" y="3155316"/>
            <a:ext cx="12732636" cy="561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 Ліпіть, вирізайте, складайте фігурки орігамі як можна частіше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Давайте дітям перебирати дрібні предмети горох, квасолю, ґудзики.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Нехай малюк складає конструктор лего. 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Вивчить з дитиною пальчикову гімнастику і </a:t>
            </a: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переодично її робіть.</a:t>
            </a:r>
          </a:p>
          <a:p>
            <a:pPr algn="l">
              <a:lnSpc>
                <a:spcPts val="4222"/>
              </a:lnSpc>
            </a:pPr>
            <a:r>
              <a:rPr lang="en-US" sz="3016">
                <a:solidFill>
                  <a:srgbClr val="000000"/>
                </a:solidFill>
                <a:latin typeface="Comic Sans"/>
              </a:rPr>
              <a:t>  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162249" y="6664115"/>
            <a:ext cx="1474706" cy="1477392"/>
          </a:xfrm>
          <a:custGeom>
            <a:avLst/>
            <a:gdLst/>
            <a:ahLst/>
            <a:cxnLst/>
            <a:rect l="l" t="t" r="r" b="b"/>
            <a:pathLst>
              <a:path w="1474706" h="1477392">
                <a:moveTo>
                  <a:pt x="0" y="0"/>
                </a:moveTo>
                <a:lnTo>
                  <a:pt x="1474706" y="0"/>
                </a:lnTo>
                <a:lnTo>
                  <a:pt x="1474706" y="1477393"/>
                </a:lnTo>
                <a:lnTo>
                  <a:pt x="0" y="147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451324" y="1818253"/>
            <a:ext cx="13185631" cy="9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FF4F63"/>
                </a:solidFill>
                <a:latin typeface="Comic Sans"/>
              </a:rPr>
              <a:t>Наші поради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959" y="615248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2849329" y="1861718"/>
            <a:ext cx="12906601" cy="864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 В школі дитина буде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знаходитись у великому дитячому колективі. Вміння спілкуватися спокійно, з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повагою один до одного, без образ і агресії - цьому теж треба вчити діток. Золоте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правило спілкування – </a:t>
            </a:r>
          </a:p>
          <a:p>
            <a:pPr algn="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«Стався до людей так, як </a:t>
            </a:r>
          </a:p>
          <a:p>
            <a:pPr algn="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ти хочеш, щоб вони ставились до</a:t>
            </a:r>
          </a:p>
          <a:p>
            <a:pPr algn="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тебе» - має стати </a:t>
            </a:r>
          </a:p>
          <a:p>
            <a:pPr algn="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правилом для кожної дитини. 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448843" y="1740893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73391" y="4763560"/>
            <a:ext cx="4971588" cy="4494740"/>
          </a:xfrm>
          <a:custGeom>
            <a:avLst/>
            <a:gdLst/>
            <a:ahLst/>
            <a:cxnLst/>
            <a:rect l="l" t="t" r="r" b="b"/>
            <a:pathLst>
              <a:path w="4971588" h="4494740">
                <a:moveTo>
                  <a:pt x="0" y="0"/>
                </a:moveTo>
                <a:lnTo>
                  <a:pt x="4971588" y="0"/>
                </a:lnTo>
                <a:lnTo>
                  <a:pt x="4971588" y="4494740"/>
                </a:lnTo>
                <a:lnTo>
                  <a:pt x="0" y="4494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3259176" y="251924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959" y="600815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998329" y="321246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998329" y="7465299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998329" y="604722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98329" y="462984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86019" y="3155316"/>
            <a:ext cx="12732636" cy="561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 Привчайте дітей бути ввічливими у розмові з дорослими і дітьми.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 Щоденно обговорюйте події які відбулися з дитиною в цей день.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Розповідайте дитині про людські чесноти: що таке “добре“, а що таке “погано“.</a:t>
            </a:r>
          </a:p>
          <a:p>
            <a:pPr>
              <a:lnSpc>
                <a:spcPts val="2097"/>
              </a:lnSpc>
            </a:pPr>
            <a:endParaRPr lang="en-US" sz="3498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897"/>
              </a:lnSpc>
            </a:pPr>
            <a:r>
              <a:rPr lang="en-US" sz="3498">
                <a:solidFill>
                  <a:srgbClr val="000000"/>
                </a:solidFill>
                <a:latin typeface="Comic Sans"/>
              </a:rPr>
              <a:t>   Дозволяйте дітям доглядати за рослинами і тваринами.</a:t>
            </a:r>
          </a:p>
          <a:p>
            <a:pPr algn="l">
              <a:lnSpc>
                <a:spcPts val="4222"/>
              </a:lnSpc>
            </a:pPr>
            <a:r>
              <a:rPr lang="en-US" sz="3016">
                <a:solidFill>
                  <a:srgbClr val="000000"/>
                </a:solidFill>
                <a:latin typeface="Comic Sans"/>
              </a:rPr>
              <a:t>  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350805" y="2770778"/>
            <a:ext cx="1699701" cy="1471014"/>
          </a:xfrm>
          <a:custGeom>
            <a:avLst/>
            <a:gdLst/>
            <a:ahLst/>
            <a:cxnLst/>
            <a:rect l="l" t="t" r="r" b="b"/>
            <a:pathLst>
              <a:path w="1699701" h="1471014">
                <a:moveTo>
                  <a:pt x="0" y="0"/>
                </a:moveTo>
                <a:lnTo>
                  <a:pt x="1699701" y="0"/>
                </a:lnTo>
                <a:lnTo>
                  <a:pt x="1699701" y="1471014"/>
                </a:lnTo>
                <a:lnTo>
                  <a:pt x="0" y="14710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451324" y="1818253"/>
            <a:ext cx="13185631" cy="9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FF4F63"/>
                </a:solidFill>
                <a:latin typeface="Comic Sans"/>
              </a:rPr>
              <a:t>Наші поради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208414">
            <a:off x="1257359" y="1146733"/>
            <a:ext cx="15273965" cy="8011110"/>
            <a:chOff x="0" y="0"/>
            <a:chExt cx="3077638" cy="16142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77638" cy="1614204"/>
            </a:xfrm>
            <a:custGeom>
              <a:avLst/>
              <a:gdLst/>
              <a:ahLst/>
              <a:cxnLst/>
              <a:rect l="l" t="t" r="r" b="b"/>
              <a:pathLst>
                <a:path w="3077638" h="1614204">
                  <a:moveTo>
                    <a:pt x="0" y="0"/>
                  </a:moveTo>
                  <a:lnTo>
                    <a:pt x="3077638" y="0"/>
                  </a:lnTo>
                  <a:lnTo>
                    <a:pt x="3077638" y="1614204"/>
                  </a:lnTo>
                  <a:lnTo>
                    <a:pt x="0" y="161420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D4984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077638" cy="1642779"/>
            </a:xfrm>
            <a:prstGeom prst="rect">
              <a:avLst/>
            </a:prstGeom>
          </p:spPr>
          <p:txBody>
            <a:bodyPr lIns="57788" tIns="57788" rIns="57788" bIns="5778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191834">
            <a:off x="1456560" y="1345934"/>
            <a:ext cx="15273965" cy="8011110"/>
            <a:chOff x="0" y="0"/>
            <a:chExt cx="3077638" cy="16142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77638" cy="1614204"/>
            </a:xfrm>
            <a:custGeom>
              <a:avLst/>
              <a:gdLst/>
              <a:ahLst/>
              <a:cxnLst/>
              <a:rect l="l" t="t" r="r" b="b"/>
              <a:pathLst>
                <a:path w="3077638" h="1614204">
                  <a:moveTo>
                    <a:pt x="0" y="0"/>
                  </a:moveTo>
                  <a:lnTo>
                    <a:pt x="3077638" y="0"/>
                  </a:lnTo>
                  <a:lnTo>
                    <a:pt x="3077638" y="1614204"/>
                  </a:lnTo>
                  <a:lnTo>
                    <a:pt x="0" y="161420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D4984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077638" cy="1642779"/>
            </a:xfrm>
            <a:prstGeom prst="rect">
              <a:avLst/>
            </a:prstGeom>
          </p:spPr>
          <p:txBody>
            <a:bodyPr lIns="57788" tIns="57788" rIns="57788" bIns="5778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66823">
            <a:off x="1456560" y="1454402"/>
            <a:ext cx="15273965" cy="8011110"/>
            <a:chOff x="0" y="0"/>
            <a:chExt cx="3077638" cy="16142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77638" cy="1614204"/>
            </a:xfrm>
            <a:custGeom>
              <a:avLst/>
              <a:gdLst/>
              <a:ahLst/>
              <a:cxnLst/>
              <a:rect l="l" t="t" r="r" b="b"/>
              <a:pathLst>
                <a:path w="3077638" h="1614204">
                  <a:moveTo>
                    <a:pt x="0" y="0"/>
                  </a:moveTo>
                  <a:lnTo>
                    <a:pt x="3077638" y="0"/>
                  </a:lnTo>
                  <a:lnTo>
                    <a:pt x="3077638" y="1614204"/>
                  </a:lnTo>
                  <a:lnTo>
                    <a:pt x="0" y="161420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3D4984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077638" cy="1642779"/>
            </a:xfrm>
            <a:prstGeom prst="rect">
              <a:avLst/>
            </a:prstGeom>
          </p:spPr>
          <p:txBody>
            <a:bodyPr lIns="57788" tIns="57788" rIns="57788" bIns="5778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356814" y="7022099"/>
            <a:ext cx="3199056" cy="3256036"/>
          </a:xfrm>
          <a:custGeom>
            <a:avLst/>
            <a:gdLst/>
            <a:ahLst/>
            <a:cxnLst/>
            <a:rect l="l" t="t" r="r" b="b"/>
            <a:pathLst>
              <a:path w="3199056" h="3256036">
                <a:moveTo>
                  <a:pt x="3199055" y="0"/>
                </a:moveTo>
                <a:lnTo>
                  <a:pt x="0" y="0"/>
                </a:lnTo>
                <a:lnTo>
                  <a:pt x="0" y="3256036"/>
                </a:lnTo>
                <a:lnTo>
                  <a:pt x="3199055" y="3256036"/>
                </a:lnTo>
                <a:lnTo>
                  <a:pt x="31990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15" name="Freeform 15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13607228" y="2132967"/>
            <a:ext cx="2585887" cy="3926576"/>
          </a:xfrm>
          <a:custGeom>
            <a:avLst/>
            <a:gdLst/>
            <a:ahLst/>
            <a:cxnLst/>
            <a:rect l="l" t="t" r="r" b="b"/>
            <a:pathLst>
              <a:path w="2585887" h="3926576">
                <a:moveTo>
                  <a:pt x="0" y="0"/>
                </a:moveTo>
                <a:lnTo>
                  <a:pt x="2585887" y="0"/>
                </a:lnTo>
                <a:lnTo>
                  <a:pt x="2585887" y="3926576"/>
                </a:lnTo>
                <a:lnTo>
                  <a:pt x="0" y="39265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990951" y="168110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278008" y="5198320"/>
            <a:ext cx="712942" cy="690663"/>
          </a:xfrm>
          <a:custGeom>
            <a:avLst/>
            <a:gdLst/>
            <a:ahLst/>
            <a:cxnLst/>
            <a:rect l="l" t="t" r="r" b="b"/>
            <a:pathLst>
              <a:path w="712942" h="690663">
                <a:moveTo>
                  <a:pt x="0" y="0"/>
                </a:moveTo>
                <a:lnTo>
                  <a:pt x="712943" y="0"/>
                </a:lnTo>
                <a:lnTo>
                  <a:pt x="712943" y="690663"/>
                </a:lnTo>
                <a:lnTo>
                  <a:pt x="0" y="6906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443945" y="1986719"/>
            <a:ext cx="10796698" cy="687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sz="3531">
                <a:solidFill>
                  <a:srgbClr val="FF4F63"/>
                </a:solidFill>
                <a:latin typeface="Comic Sans Bold"/>
              </a:rPr>
              <a:t>Дорогі батьки</a:t>
            </a:r>
          </a:p>
          <a:p>
            <a:pPr algn="ctr">
              <a:lnSpc>
                <a:spcPts val="4944"/>
              </a:lnSpc>
            </a:pPr>
            <a:r>
              <a:rPr lang="en-US" sz="3531">
                <a:solidFill>
                  <a:srgbClr val="FF4F63"/>
                </a:solidFill>
                <a:latin typeface="Comic Sans Bold"/>
              </a:rPr>
              <a:t>майбутніх першокласників! </a:t>
            </a:r>
          </a:p>
          <a:p>
            <a:pPr algn="ctr">
              <a:lnSpc>
                <a:spcPts val="4944"/>
              </a:lnSpc>
            </a:pPr>
            <a:r>
              <a:rPr lang="en-US" sz="3531">
                <a:solidFill>
                  <a:srgbClr val="000000"/>
                </a:solidFill>
                <a:latin typeface="Comic Sans"/>
              </a:rPr>
              <a:t>Зрозуміло, що кожного з Вас хвилює питання – чи</a:t>
            </a:r>
          </a:p>
          <a:p>
            <a:pPr algn="ctr">
              <a:lnSpc>
                <a:spcPts val="4944"/>
              </a:lnSpc>
            </a:pPr>
            <a:r>
              <a:rPr lang="en-US" sz="3531">
                <a:solidFill>
                  <a:srgbClr val="000000"/>
                </a:solidFill>
                <a:latin typeface="Comic Sans"/>
              </a:rPr>
              <a:t>готова Ваша дитина до школи, як пройде адаптація  маленького учня до</a:t>
            </a:r>
          </a:p>
          <a:p>
            <a:pPr algn="ctr">
              <a:lnSpc>
                <a:spcPts val="4944"/>
              </a:lnSpc>
            </a:pPr>
            <a:r>
              <a:rPr lang="en-US" sz="3531">
                <a:solidFill>
                  <a:srgbClr val="000000"/>
                </a:solidFill>
                <a:latin typeface="Comic Sans"/>
              </a:rPr>
              <a:t>шкільного життя. Чи можна допомогти дитині вже зараз, не чекаючи 1 вересня, підготуватися до такої важливої в житті</a:t>
            </a:r>
          </a:p>
          <a:p>
            <a:pPr algn="ctr">
              <a:lnSpc>
                <a:spcPts val="4944"/>
              </a:lnSpc>
            </a:pPr>
            <a:r>
              <a:rPr lang="en-US" sz="3531">
                <a:solidFill>
                  <a:srgbClr val="000000"/>
                </a:solidFill>
                <a:latin typeface="Comic Sans"/>
              </a:rPr>
              <a:t>кожної дитини події. </a:t>
            </a:r>
          </a:p>
          <a:p>
            <a:pPr algn="ctr">
              <a:lnSpc>
                <a:spcPts val="4944"/>
              </a:lnSpc>
            </a:pPr>
            <a:endParaRPr lang="en-US" sz="3531">
              <a:solidFill>
                <a:srgbClr val="000000"/>
              </a:solidFill>
              <a:latin typeface="Comic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959" y="615248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14047125" y="5565302"/>
            <a:ext cx="3212175" cy="3269389"/>
          </a:xfrm>
          <a:custGeom>
            <a:avLst/>
            <a:gdLst/>
            <a:ahLst/>
            <a:cxnLst/>
            <a:rect l="l" t="t" r="r" b="b"/>
            <a:pathLst>
              <a:path w="3212175" h="3269389">
                <a:moveTo>
                  <a:pt x="3212175" y="0"/>
                </a:moveTo>
                <a:lnTo>
                  <a:pt x="0" y="0"/>
                </a:lnTo>
                <a:lnTo>
                  <a:pt x="0" y="3269389"/>
                </a:lnTo>
                <a:lnTo>
                  <a:pt x="3212175" y="3269389"/>
                </a:lnTo>
                <a:lnTo>
                  <a:pt x="32121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849329" y="1861718"/>
            <a:ext cx="12906601" cy="926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Шановні батьки!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Зовсім скоро Ваша дитина переступить поріг школи. Давайте разом з Вами,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вихователями дитячих садочків, вчителями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Ліцею зробимо так, щоб наші дітки з радістю йшли до школи, відчували що вони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готові до нового життя, бажали цього життя, хотіли вчитися, були спокійні,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відчували внутрішній комфорт. Це в наших силах. Успіхів, міцного здоров’я Вам, нашим діткам, майбутнім першокласникам.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  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448843" y="1740893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7469" y="600815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3146640">
            <a:off x="13708955" y="6502572"/>
            <a:ext cx="2382434" cy="2508718"/>
            <a:chOff x="0" y="0"/>
            <a:chExt cx="3176579" cy="3344957"/>
          </a:xfrm>
        </p:grpSpPr>
        <p:sp>
          <p:nvSpPr>
            <p:cNvPr id="18" name="Freeform 18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3262475" y="2104609"/>
            <a:ext cx="11763049" cy="5850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507">
                <a:solidFill>
                  <a:srgbClr val="110E18"/>
                </a:solidFill>
                <a:latin typeface="Comic Sans"/>
              </a:rPr>
              <a:t>Ми спробуємо</a:t>
            </a:r>
          </a:p>
          <a:p>
            <a:pPr algn="ctr">
              <a:lnSpc>
                <a:spcPts val="4911"/>
              </a:lnSpc>
            </a:pPr>
            <a:r>
              <a:rPr lang="en-US" sz="3507">
                <a:solidFill>
                  <a:srgbClr val="110E18"/>
                </a:solidFill>
                <a:latin typeface="Comic Sans"/>
              </a:rPr>
              <a:t>вказати на труднощі, які можуть виникнути під час адаптації дитини до школи і</a:t>
            </a:r>
          </a:p>
          <a:p>
            <a:pPr algn="ctr">
              <a:lnSpc>
                <a:spcPts val="4911"/>
              </a:lnSpc>
            </a:pPr>
            <a:r>
              <a:rPr lang="en-US" sz="3507">
                <a:solidFill>
                  <a:srgbClr val="110E18"/>
                </a:solidFill>
                <a:latin typeface="Comic Sans"/>
              </a:rPr>
              <a:t>вкажемо на шляхи, які на нашу думку, допоможуть подолати ці труднощі.</a:t>
            </a:r>
          </a:p>
          <a:p>
            <a:pPr algn="ctr">
              <a:lnSpc>
                <a:spcPts val="4911"/>
              </a:lnSpc>
            </a:pPr>
            <a:endParaRPr lang="en-US" sz="3507">
              <a:solidFill>
                <a:srgbClr val="110E18"/>
              </a:solidFill>
              <a:latin typeface="Comic Sans"/>
            </a:endParaRPr>
          </a:p>
          <a:p>
            <a:pPr algn="ctr">
              <a:lnSpc>
                <a:spcPts val="4911"/>
              </a:lnSpc>
            </a:pPr>
            <a:r>
              <a:rPr lang="en-US" sz="3507">
                <a:solidFill>
                  <a:srgbClr val="110E18"/>
                </a:solidFill>
                <a:latin typeface="Comic Sans"/>
              </a:rPr>
              <a:t>Прислухайтесь, будь ласка, </a:t>
            </a:r>
          </a:p>
          <a:p>
            <a:pPr algn="ctr">
              <a:lnSpc>
                <a:spcPts val="4911"/>
              </a:lnSpc>
            </a:pPr>
            <a:r>
              <a:rPr lang="en-US" sz="3507">
                <a:solidFill>
                  <a:srgbClr val="110E18"/>
                </a:solidFill>
                <a:latin typeface="Comic Sans"/>
              </a:rPr>
              <a:t>до наших порад.</a:t>
            </a:r>
          </a:p>
          <a:p>
            <a:pPr algn="ctr">
              <a:lnSpc>
                <a:spcPts val="7431"/>
              </a:lnSpc>
            </a:pPr>
            <a:endParaRPr lang="en-US" sz="3507">
              <a:solidFill>
                <a:srgbClr val="110E18"/>
              </a:solidFill>
              <a:latin typeface="Comic Sa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5095797" y="149006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-4204402" y="6026042"/>
            <a:ext cx="5606894" cy="3858508"/>
          </a:xfrm>
          <a:custGeom>
            <a:avLst/>
            <a:gdLst/>
            <a:ahLst/>
            <a:cxnLst/>
            <a:rect l="l" t="t" r="r" b="b"/>
            <a:pathLst>
              <a:path w="5606894" h="3858508">
                <a:moveTo>
                  <a:pt x="0" y="0"/>
                </a:moveTo>
                <a:lnTo>
                  <a:pt x="5606894" y="0"/>
                </a:lnTo>
                <a:lnTo>
                  <a:pt x="5606894" y="3858508"/>
                </a:lnTo>
                <a:lnTo>
                  <a:pt x="0" y="38585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719854" y="5381139"/>
            <a:ext cx="5935602" cy="4084716"/>
          </a:xfrm>
          <a:custGeom>
            <a:avLst/>
            <a:gdLst/>
            <a:ahLst/>
            <a:cxnLst/>
            <a:rect l="l" t="t" r="r" b="b"/>
            <a:pathLst>
              <a:path w="5935602" h="4084716">
                <a:moveTo>
                  <a:pt x="0" y="0"/>
                </a:moveTo>
                <a:lnTo>
                  <a:pt x="5935603" y="0"/>
                </a:lnTo>
                <a:lnTo>
                  <a:pt x="5935603" y="4084716"/>
                </a:lnTo>
                <a:lnTo>
                  <a:pt x="0" y="408471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87329" y="600815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13522331" y="6560493"/>
            <a:ext cx="3212175" cy="3269389"/>
          </a:xfrm>
          <a:custGeom>
            <a:avLst/>
            <a:gdLst/>
            <a:ahLst/>
            <a:cxnLst/>
            <a:rect l="l" t="t" r="r" b="b"/>
            <a:pathLst>
              <a:path w="3212175" h="3269389">
                <a:moveTo>
                  <a:pt x="3212174" y="0"/>
                </a:moveTo>
                <a:lnTo>
                  <a:pt x="0" y="0"/>
                </a:lnTo>
                <a:lnTo>
                  <a:pt x="0" y="3269390"/>
                </a:lnTo>
                <a:lnTo>
                  <a:pt x="3212174" y="3269390"/>
                </a:lnTo>
                <a:lnTo>
                  <a:pt x="32121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213674" y="4340025"/>
            <a:ext cx="3142041" cy="4741467"/>
          </a:xfrm>
          <a:custGeom>
            <a:avLst/>
            <a:gdLst/>
            <a:ahLst/>
            <a:cxnLst/>
            <a:rect l="l" t="t" r="r" b="b"/>
            <a:pathLst>
              <a:path w="3142041" h="4741467">
                <a:moveTo>
                  <a:pt x="0" y="0"/>
                </a:moveTo>
                <a:lnTo>
                  <a:pt x="3142041" y="0"/>
                </a:lnTo>
                <a:lnTo>
                  <a:pt x="3142041" y="4741467"/>
                </a:lnTo>
                <a:lnTo>
                  <a:pt x="0" y="47414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076581" y="2320382"/>
            <a:ext cx="10823590" cy="493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Дорогі батьки, один із головніших факторів, який впливає на діяльність дитини, її навчання, на її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емоційний стан - є фактор здоров’я. 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Дітки, майбутні першокласники,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мають бути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здорові. 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7405128" y="725115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771947" y="3649362"/>
            <a:ext cx="712942" cy="690663"/>
          </a:xfrm>
          <a:custGeom>
            <a:avLst/>
            <a:gdLst/>
            <a:ahLst/>
            <a:cxnLst/>
            <a:rect l="l" t="t" r="r" b="b"/>
            <a:pathLst>
              <a:path w="712942" h="690663">
                <a:moveTo>
                  <a:pt x="0" y="0"/>
                </a:moveTo>
                <a:lnTo>
                  <a:pt x="712942" y="0"/>
                </a:lnTo>
                <a:lnTo>
                  <a:pt x="712942" y="690663"/>
                </a:lnTo>
                <a:lnTo>
                  <a:pt x="0" y="6906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7469" y="691381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356814" y="7033582"/>
            <a:ext cx="3187773" cy="3244553"/>
          </a:xfrm>
          <a:custGeom>
            <a:avLst/>
            <a:gdLst/>
            <a:ahLst/>
            <a:cxnLst/>
            <a:rect l="l" t="t" r="r" b="b"/>
            <a:pathLst>
              <a:path w="3187773" h="3244553">
                <a:moveTo>
                  <a:pt x="3187773" y="0"/>
                </a:moveTo>
                <a:lnTo>
                  <a:pt x="0" y="0"/>
                </a:lnTo>
                <a:lnTo>
                  <a:pt x="0" y="3244553"/>
                </a:lnTo>
                <a:lnTo>
                  <a:pt x="3187773" y="3244553"/>
                </a:lnTo>
                <a:lnTo>
                  <a:pt x="31877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19" name="Freeform 19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1998329" y="321246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451324" y="3154656"/>
            <a:ext cx="13546614" cy="607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3"/>
              </a:lnSpc>
            </a:pPr>
            <a:r>
              <a:rPr lang="en-US" sz="3524">
                <a:solidFill>
                  <a:srgbClr val="000000"/>
                </a:solidFill>
                <a:latin typeface="Comic Sans"/>
              </a:rPr>
              <a:t>Проходьте щорічний профілактичний медичний огляд.</a:t>
            </a:r>
          </a:p>
          <a:p>
            <a:pPr algn="ctr">
              <a:lnSpc>
                <a:spcPts val="2133"/>
              </a:lnSpc>
            </a:pPr>
            <a:endParaRPr lang="en-US" sz="3524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33"/>
              </a:lnSpc>
            </a:pPr>
            <a:r>
              <a:rPr lang="en-US" sz="3524">
                <a:solidFill>
                  <a:srgbClr val="000000"/>
                </a:solidFill>
                <a:latin typeface="Comic Sans"/>
              </a:rPr>
              <a:t>   Залучайте діток до занять в спортивних гуртках і секціях.</a:t>
            </a:r>
          </a:p>
          <a:p>
            <a:pPr algn="ctr">
              <a:lnSpc>
                <a:spcPts val="2133"/>
              </a:lnSpc>
            </a:pPr>
            <a:endParaRPr lang="en-US" sz="3524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933"/>
              </a:lnSpc>
            </a:pPr>
            <a:r>
              <a:rPr lang="en-US" sz="3524">
                <a:solidFill>
                  <a:srgbClr val="000000"/>
                </a:solidFill>
                <a:latin typeface="Comic Sans"/>
              </a:rPr>
              <a:t>      Заберіть у дітей із рук телефони і планшети і дайте їм м’ячі і скакалки.</a:t>
            </a:r>
          </a:p>
          <a:p>
            <a:pPr>
              <a:lnSpc>
                <a:spcPts val="2133"/>
              </a:lnSpc>
            </a:pPr>
            <a:endParaRPr lang="en-US" sz="3524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933"/>
              </a:lnSpc>
            </a:pPr>
            <a:r>
              <a:rPr lang="en-US" sz="3524">
                <a:solidFill>
                  <a:srgbClr val="000000"/>
                </a:solidFill>
                <a:latin typeface="Comic Sans"/>
              </a:rPr>
              <a:t>      Виходьте разом на прогулянки в парки і сквери і грайте в рухливі ігри.</a:t>
            </a:r>
          </a:p>
          <a:p>
            <a:pPr>
              <a:lnSpc>
                <a:spcPts val="4933"/>
              </a:lnSpc>
            </a:pPr>
            <a:endParaRPr lang="en-US" sz="3524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FF4F63"/>
                </a:solidFill>
                <a:latin typeface="Comic Sans"/>
              </a:rPr>
              <a:t> </a:t>
            </a:r>
          </a:p>
        </p:txBody>
      </p:sp>
      <p:sp>
        <p:nvSpPr>
          <p:cNvPr id="24" name="Freeform 24"/>
          <p:cNvSpPr/>
          <p:nvPr/>
        </p:nvSpPr>
        <p:spPr>
          <a:xfrm>
            <a:off x="1998329" y="6327133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998329" y="4985258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998329" y="4116190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451324" y="1818253"/>
            <a:ext cx="13185631" cy="9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FF4F63"/>
                </a:solidFill>
                <a:latin typeface="Comic Sans"/>
              </a:rPr>
              <a:t>Наші поради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691381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2673060" y="2075817"/>
            <a:ext cx="12963895" cy="685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9"/>
              </a:lnSpc>
            </a:pPr>
            <a:r>
              <a:rPr lang="en-US" sz="3564">
                <a:solidFill>
                  <a:srgbClr val="000000"/>
                </a:solidFill>
                <a:latin typeface="Comic Sans"/>
              </a:rPr>
              <a:t>Режим дня - </a:t>
            </a:r>
          </a:p>
          <a:p>
            <a:pPr algn="ctr">
              <a:lnSpc>
                <a:spcPts val="4989"/>
              </a:lnSpc>
            </a:pPr>
            <a:r>
              <a:rPr lang="en-US" sz="3564">
                <a:solidFill>
                  <a:srgbClr val="000000"/>
                </a:solidFill>
                <a:latin typeface="Comic Sans"/>
              </a:rPr>
              <a:t>одна з головних умов, без якої неможливо зберегти здоров’я дитини.</a:t>
            </a:r>
          </a:p>
          <a:p>
            <a:pPr algn="ctr">
              <a:lnSpc>
                <a:spcPts val="4989"/>
              </a:lnSpc>
            </a:pPr>
            <a:r>
              <a:rPr lang="en-US" sz="3564">
                <a:solidFill>
                  <a:srgbClr val="000000"/>
                </a:solidFill>
                <a:latin typeface="Comic Sans"/>
              </a:rPr>
              <a:t>Значно легше буде тим діткам, які відвідують дитячий садок і звикли до певних</a:t>
            </a:r>
          </a:p>
          <a:p>
            <a:pPr algn="ctr">
              <a:lnSpc>
                <a:spcPts val="4989"/>
              </a:lnSpc>
            </a:pPr>
            <a:r>
              <a:rPr lang="en-US" sz="3564">
                <a:solidFill>
                  <a:srgbClr val="000000"/>
                </a:solidFill>
                <a:latin typeface="Comic Sans"/>
              </a:rPr>
              <a:t>режимних правил. «Домашнім» дітям – буде</a:t>
            </a:r>
          </a:p>
          <a:p>
            <a:pPr algn="ctr">
              <a:lnSpc>
                <a:spcPts val="4989"/>
              </a:lnSpc>
            </a:pPr>
            <a:r>
              <a:rPr lang="en-US" sz="3564">
                <a:solidFill>
                  <a:srgbClr val="000000"/>
                </a:solidFill>
                <a:latin typeface="Comic Sans"/>
              </a:rPr>
              <a:t> важче, вони більш вільні в організації свого </a:t>
            </a:r>
          </a:p>
          <a:p>
            <a:pPr algn="ctr">
              <a:lnSpc>
                <a:spcPts val="4989"/>
              </a:lnSpc>
            </a:pPr>
            <a:r>
              <a:rPr lang="en-US" sz="3564">
                <a:solidFill>
                  <a:srgbClr val="000000"/>
                </a:solidFill>
                <a:latin typeface="Comic Sans"/>
              </a:rPr>
              <a:t>дня </a:t>
            </a:r>
          </a:p>
          <a:p>
            <a:pPr algn="ctr">
              <a:lnSpc>
                <a:spcPts val="4989"/>
              </a:lnSpc>
            </a:pPr>
            <a:r>
              <a:rPr lang="en-US" sz="3564">
                <a:solidFill>
                  <a:srgbClr val="000000"/>
                </a:solidFill>
                <a:latin typeface="Comic Sans"/>
              </a:rPr>
              <a:t>і менш звичні до тривалого</a:t>
            </a:r>
          </a:p>
          <a:p>
            <a:pPr algn="ctr">
              <a:lnSpc>
                <a:spcPts val="4989"/>
              </a:lnSpc>
            </a:pPr>
            <a:r>
              <a:rPr lang="en-US" sz="3564">
                <a:solidFill>
                  <a:srgbClr val="000000"/>
                </a:solidFill>
                <a:latin typeface="Comic Sans"/>
              </a:rPr>
              <a:t>перебування в дитячому колективі. </a:t>
            </a:r>
          </a:p>
          <a:p>
            <a:pPr algn="ctr">
              <a:lnSpc>
                <a:spcPts val="4989"/>
              </a:lnSpc>
            </a:pPr>
            <a:endParaRPr lang="en-US" sz="3564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3937986" y="5145971"/>
            <a:ext cx="3397938" cy="4630780"/>
          </a:xfrm>
          <a:custGeom>
            <a:avLst/>
            <a:gdLst/>
            <a:ahLst/>
            <a:cxnLst/>
            <a:rect l="l" t="t" r="r" b="b"/>
            <a:pathLst>
              <a:path w="3397938" h="4630780">
                <a:moveTo>
                  <a:pt x="0" y="0"/>
                </a:moveTo>
                <a:lnTo>
                  <a:pt x="3397938" y="0"/>
                </a:lnTo>
                <a:lnTo>
                  <a:pt x="3397938" y="4630779"/>
                </a:lnTo>
                <a:lnTo>
                  <a:pt x="0" y="46307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212410">
            <a:off x="1941841" y="7155692"/>
            <a:ext cx="1462438" cy="1084863"/>
          </a:xfrm>
          <a:custGeom>
            <a:avLst/>
            <a:gdLst/>
            <a:ahLst/>
            <a:cxnLst/>
            <a:rect l="l" t="t" r="r" b="b"/>
            <a:pathLst>
              <a:path w="1462438" h="1084863">
                <a:moveTo>
                  <a:pt x="0" y="0"/>
                </a:moveTo>
                <a:lnTo>
                  <a:pt x="1462438" y="0"/>
                </a:lnTo>
                <a:lnTo>
                  <a:pt x="1462438" y="1084863"/>
                </a:lnTo>
                <a:lnTo>
                  <a:pt x="0" y="10848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7469" y="691381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998329" y="321246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904319" y="3154656"/>
            <a:ext cx="13093619" cy="711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3406">
                <a:solidFill>
                  <a:srgbClr val="000000"/>
                </a:solidFill>
                <a:latin typeface="Comic Sans"/>
              </a:rPr>
              <a:t>В кімнаті майбутнього першокласника має бути годинник.</a:t>
            </a:r>
          </a:p>
          <a:p>
            <a:pPr>
              <a:lnSpc>
                <a:spcPts val="2108"/>
              </a:lnSpc>
            </a:pPr>
            <a:endParaRPr lang="en-US" sz="3406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768"/>
              </a:lnSpc>
            </a:pPr>
            <a:r>
              <a:rPr lang="en-US" sz="3406">
                <a:solidFill>
                  <a:srgbClr val="FF4F63"/>
                </a:solidFill>
                <a:latin typeface="Comic Sans"/>
              </a:rPr>
              <a:t>     </a:t>
            </a:r>
            <a:r>
              <a:rPr lang="en-US" sz="3406">
                <a:solidFill>
                  <a:srgbClr val="000000"/>
                </a:solidFill>
                <a:latin typeface="Comic Sans"/>
              </a:rPr>
              <a:t>Вчить малюка розбиратися в часі і вкладатися у часові терміни.</a:t>
            </a:r>
          </a:p>
          <a:p>
            <a:pPr>
              <a:lnSpc>
                <a:spcPts val="2108"/>
              </a:lnSpc>
            </a:pPr>
            <a:endParaRPr lang="en-US" sz="3406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768"/>
              </a:lnSpc>
            </a:pPr>
            <a:r>
              <a:rPr lang="en-US" sz="3406">
                <a:solidFill>
                  <a:srgbClr val="000000"/>
                </a:solidFill>
                <a:latin typeface="Comic Sans"/>
              </a:rPr>
              <a:t>      Складіть графік звичайного дня дитини і повісьте його на видному місці.</a:t>
            </a:r>
          </a:p>
          <a:p>
            <a:pPr algn="ctr">
              <a:lnSpc>
                <a:spcPts val="2108"/>
              </a:lnSpc>
            </a:pPr>
            <a:endParaRPr lang="en-US" sz="3406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768"/>
              </a:lnSpc>
            </a:pPr>
            <a:r>
              <a:rPr lang="en-US" sz="3406">
                <a:solidFill>
                  <a:srgbClr val="000000"/>
                </a:solidFill>
                <a:latin typeface="Comic Sans"/>
              </a:rPr>
              <a:t>      Радьтеся з дитиною щодо використання його вільного часу, вчить що час можна витрачати на розваги і на корисні справи.</a:t>
            </a:r>
          </a:p>
          <a:p>
            <a:pPr>
              <a:lnSpc>
                <a:spcPts val="4768"/>
              </a:lnSpc>
            </a:pPr>
            <a:endParaRPr lang="en-US" sz="3406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7610"/>
              </a:lnSpc>
            </a:pPr>
            <a:r>
              <a:rPr lang="en-US" sz="5435">
                <a:solidFill>
                  <a:srgbClr val="FF4F63"/>
                </a:solidFill>
                <a:latin typeface="Comic Sans"/>
              </a:rPr>
              <a:t> </a:t>
            </a:r>
          </a:p>
        </p:txBody>
      </p:sp>
      <p:sp>
        <p:nvSpPr>
          <p:cNvPr id="19" name="Freeform 19"/>
          <p:cNvSpPr/>
          <p:nvPr/>
        </p:nvSpPr>
        <p:spPr>
          <a:xfrm>
            <a:off x="1998329" y="6848038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98329" y="544361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963705" y="4330341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233226" y="5990556"/>
            <a:ext cx="2802090" cy="3267744"/>
          </a:xfrm>
          <a:custGeom>
            <a:avLst/>
            <a:gdLst/>
            <a:ahLst/>
            <a:cxnLst/>
            <a:rect l="l" t="t" r="r" b="b"/>
            <a:pathLst>
              <a:path w="2802090" h="3267744">
                <a:moveTo>
                  <a:pt x="0" y="0"/>
                </a:moveTo>
                <a:lnTo>
                  <a:pt x="2802090" y="0"/>
                </a:lnTo>
                <a:lnTo>
                  <a:pt x="2802090" y="3267744"/>
                </a:lnTo>
                <a:lnTo>
                  <a:pt x="0" y="3267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451324" y="1818253"/>
            <a:ext cx="13185631" cy="9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FF4F63"/>
                </a:solidFill>
                <a:latin typeface="Comic Sans"/>
              </a:rPr>
              <a:t>Наші поради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340692" y="682842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87329" y="600815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1665382" y="6090150"/>
            <a:ext cx="3212175" cy="3269389"/>
          </a:xfrm>
          <a:custGeom>
            <a:avLst/>
            <a:gdLst/>
            <a:ahLst/>
            <a:cxnLst/>
            <a:rect l="l" t="t" r="r" b="b"/>
            <a:pathLst>
              <a:path w="3212175" h="3269389">
                <a:moveTo>
                  <a:pt x="3212175" y="0"/>
                </a:moveTo>
                <a:lnTo>
                  <a:pt x="0" y="0"/>
                </a:lnTo>
                <a:lnTo>
                  <a:pt x="0" y="3269389"/>
                </a:lnTo>
                <a:lnTo>
                  <a:pt x="3212175" y="3269389"/>
                </a:lnTo>
                <a:lnTo>
                  <a:pt x="32121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708990" y="1674218"/>
            <a:ext cx="12453606" cy="740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Дуже важливим є –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стосунки в родині. Дитина має відчувати, 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що рідні її безумовно люблять, завжди допоможуть, якщо виникнуть якісь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проблеми, підкажуть, як потрібно діяти в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будь – якій життєвій ситуації. Що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вона, хоч і маленька, але є повноцінним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членом родини, яка має свої права і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обов’язки, може вільно висловлювати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omic Sans"/>
              </a:rPr>
              <a:t>свої думки.  </a:t>
            </a: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Comic Sa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5162596" y="1740893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89" y="0"/>
                </a:lnTo>
                <a:lnTo>
                  <a:pt x="905989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408182" y="4343009"/>
            <a:ext cx="3508828" cy="4780353"/>
          </a:xfrm>
          <a:custGeom>
            <a:avLst/>
            <a:gdLst/>
            <a:ahLst/>
            <a:cxnLst/>
            <a:rect l="l" t="t" r="r" b="b"/>
            <a:pathLst>
              <a:path w="3508828" h="4780353">
                <a:moveTo>
                  <a:pt x="0" y="0"/>
                </a:moveTo>
                <a:lnTo>
                  <a:pt x="3508828" y="0"/>
                </a:lnTo>
                <a:lnTo>
                  <a:pt x="3508828" y="4780353"/>
                </a:lnTo>
                <a:lnTo>
                  <a:pt x="0" y="47803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3259176" y="251924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7469" y="691381"/>
            <a:ext cx="15913341" cy="9085369"/>
            <a:chOff x="0" y="0"/>
            <a:chExt cx="21217788" cy="12113825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4878" y="607135"/>
              <a:ext cx="20365286" cy="10681480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0480" y="872737"/>
              <a:ext cx="20365286" cy="10681480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3146640">
            <a:off x="15750824" y="7754465"/>
            <a:ext cx="2382434" cy="2508718"/>
            <a:chOff x="0" y="0"/>
            <a:chExt cx="3176579" cy="3344957"/>
          </a:xfrm>
        </p:grpSpPr>
        <p:sp>
          <p:nvSpPr>
            <p:cNvPr id="18" name="Freeform 18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1998329" y="3212466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4"/>
                </a:lnTo>
                <a:lnTo>
                  <a:pt x="0" y="903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904319" y="3155316"/>
            <a:ext cx="13093619" cy="8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Comic Sans"/>
              </a:rPr>
              <a:t>  Рідний дім дитини – це його фортеця. Тут він має відчувати себе завжди захищеним.</a:t>
            </a:r>
          </a:p>
          <a:p>
            <a:pPr>
              <a:lnSpc>
                <a:spcPts val="1828"/>
              </a:lnSpc>
            </a:pPr>
            <a:endParaRPr lang="en-US" sz="3206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488"/>
              </a:lnSpc>
            </a:pPr>
            <a:r>
              <a:rPr lang="en-US" sz="3206">
                <a:solidFill>
                  <a:srgbClr val="FF4F63"/>
                </a:solidFill>
                <a:latin typeface="Comic Sans"/>
              </a:rPr>
              <a:t>    </a:t>
            </a:r>
            <a:r>
              <a:rPr lang="en-US" sz="3206">
                <a:solidFill>
                  <a:srgbClr val="000000"/>
                </a:solidFill>
                <a:latin typeface="Comic Sans"/>
              </a:rPr>
              <a:t>Старайтеся разом усією сім’єю виконувати якусь спільну роботу. Важливість самого процесу і результатів такої роботи для малюка неможливо переоцінити.</a:t>
            </a:r>
          </a:p>
          <a:p>
            <a:pPr>
              <a:lnSpc>
                <a:spcPts val="1828"/>
              </a:lnSpc>
            </a:pPr>
            <a:endParaRPr lang="en-US" sz="3206">
              <a:solidFill>
                <a:srgbClr val="000000"/>
              </a:solidFill>
              <a:latin typeface="Comic Sans"/>
            </a:endParaRPr>
          </a:p>
          <a:p>
            <a:pPr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Comic Sans"/>
              </a:rPr>
              <a:t>      Пізнавайте і досліджуйте світ разом – це сформує у малечі розуміння що знання дуже важливі. </a:t>
            </a:r>
          </a:p>
          <a:p>
            <a:pPr>
              <a:lnSpc>
                <a:spcPts val="2108"/>
              </a:lnSpc>
            </a:pPr>
            <a:r>
              <a:rPr lang="en-US" sz="1506">
                <a:solidFill>
                  <a:srgbClr val="000000"/>
                </a:solidFill>
                <a:latin typeface="Comic Sans"/>
              </a:rPr>
              <a:t> </a:t>
            </a:r>
          </a:p>
          <a:p>
            <a:pPr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Comic Sans"/>
              </a:rPr>
              <a:t>     Взаємостосунки між батьками формують психічне здоров’я дитини.</a:t>
            </a:r>
          </a:p>
          <a:p>
            <a:pPr>
              <a:lnSpc>
                <a:spcPts val="4488"/>
              </a:lnSpc>
            </a:pPr>
            <a:endParaRPr lang="en-US" sz="3206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1828"/>
              </a:lnSpc>
            </a:pPr>
            <a:r>
              <a:rPr lang="en-US" sz="1306">
                <a:solidFill>
                  <a:srgbClr val="000000"/>
                </a:solidFill>
                <a:latin typeface="Comic Sans"/>
              </a:rPr>
              <a:t> </a:t>
            </a:r>
          </a:p>
          <a:p>
            <a:pPr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Comic Sans"/>
              </a:rPr>
              <a:t>      </a:t>
            </a:r>
          </a:p>
          <a:p>
            <a:pPr>
              <a:lnSpc>
                <a:spcPts val="4488"/>
              </a:lnSpc>
            </a:pPr>
            <a:endParaRPr lang="en-US" sz="3206">
              <a:solidFill>
                <a:srgbClr val="000000"/>
              </a:solidFill>
              <a:latin typeface="Comic Sans"/>
            </a:endParaRPr>
          </a:p>
          <a:p>
            <a:pPr algn="ctr">
              <a:lnSpc>
                <a:spcPts val="7330"/>
              </a:lnSpc>
            </a:pPr>
            <a:r>
              <a:rPr lang="en-US" sz="5235">
                <a:solidFill>
                  <a:srgbClr val="FF4F63"/>
                </a:solidFill>
                <a:latin typeface="Comic Sans"/>
              </a:rPr>
              <a:t> </a:t>
            </a:r>
          </a:p>
        </p:txBody>
      </p:sp>
      <p:sp>
        <p:nvSpPr>
          <p:cNvPr id="23" name="Freeform 23"/>
          <p:cNvSpPr/>
          <p:nvPr/>
        </p:nvSpPr>
        <p:spPr>
          <a:xfrm>
            <a:off x="1998329" y="7738050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998329" y="6396175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998329" y="4554340"/>
            <a:ext cx="905990" cy="903725"/>
          </a:xfrm>
          <a:custGeom>
            <a:avLst/>
            <a:gdLst/>
            <a:ahLst/>
            <a:cxnLst/>
            <a:rect l="l" t="t" r="r" b="b"/>
            <a:pathLst>
              <a:path w="905990" h="903725">
                <a:moveTo>
                  <a:pt x="0" y="0"/>
                </a:moveTo>
                <a:lnTo>
                  <a:pt x="905990" y="0"/>
                </a:lnTo>
                <a:lnTo>
                  <a:pt x="905990" y="903725"/>
                </a:lnTo>
                <a:lnTo>
                  <a:pt x="0" y="9037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451324" y="1818253"/>
            <a:ext cx="13185631" cy="9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>
                <a:solidFill>
                  <a:srgbClr val="FF4F63"/>
                </a:solidFill>
                <a:latin typeface="Comic Sans"/>
              </a:rPr>
              <a:t>Наші поради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Произвольный</PresentationFormat>
  <Paragraphs>171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Bold</vt:lpstr>
      <vt:lpstr>Comic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Поради батькам майбутніх першокласників</dc:title>
  <dc:creator>Власник</dc:creator>
  <cp:lastModifiedBy>PC</cp:lastModifiedBy>
  <cp:revision>2</cp:revision>
  <dcterms:created xsi:type="dcterms:W3CDTF">2006-08-16T00:00:00Z</dcterms:created>
  <dcterms:modified xsi:type="dcterms:W3CDTF">2024-08-02T05:56:03Z</dcterms:modified>
  <dc:identifier>DAF5Hj9CWTg</dc:identifier>
</cp:coreProperties>
</file>