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media/image17.jpg" ContentType="image/jpeg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media/image25.jpg" ContentType="image/jpeg"/>
  <Override PartName="/ppt/notesSlides/notesSlide39.xml" ContentType="application/vnd.openxmlformats-officedocument.presentationml.notesSlide+xml"/>
  <Override PartName="/ppt/media/image40.jpg" ContentType="image/jpeg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50"/>
  </p:notesMasterIdLst>
  <p:sldIdLst>
    <p:sldId id="258" r:id="rId3"/>
    <p:sldId id="308" r:id="rId4"/>
    <p:sldId id="30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7" r:id="rId49"/>
  </p:sldIdLst>
  <p:sldSz cx="18288000" cy="10287000"/>
  <p:notesSz cx="6858000" cy="9144000"/>
  <p:embeddedFontLst>
    <p:embeddedFont>
      <p:font typeface="Poppins" panose="020B0604020202020204" charset="0"/>
      <p:regular r:id="rId51"/>
      <p:bold r:id="rId52"/>
      <p:italic r:id="rId53"/>
      <p:boldItalic r:id="rId54"/>
    </p:embeddedFont>
    <p:embeddedFont>
      <p:font typeface="Corsiva" panose="020B0604020202020204" charset="0"/>
      <p:regular r:id="rId55"/>
      <p:bold r:id="rId56"/>
      <p:italic r:id="rId57"/>
      <p:boldItalic r:id="rId58"/>
    </p:embeddedFont>
    <p:embeddedFont>
      <p:font typeface="Raleway Black" panose="020B0604020202020204" charset="-52"/>
      <p:bold r:id="rId59"/>
      <p:boldItalic r:id="rId60"/>
    </p:embeddedFont>
    <p:embeddedFont>
      <p:font typeface="Nunito" panose="020B0604020202020204" charset="-52"/>
      <p:regular r:id="rId61"/>
      <p:bold r:id="rId62"/>
      <p:italic r:id="rId63"/>
      <p:boldItalic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Quattrocento Sans" panose="020B0604020202020204" charset="0"/>
      <p:regular r:id="rId69"/>
      <p:bold r:id="rId70"/>
      <p:italic r:id="rId71"/>
      <p:boldItalic r:id="rId72"/>
    </p:embeddedFont>
    <p:embeddedFont>
      <p:font typeface="Palatino Linotype" panose="02040502050505030304" pitchFamily="18" charset="0"/>
      <p:regular r:id="rId73"/>
      <p:bold r:id="rId74"/>
      <p:italic r:id="rId75"/>
      <p:boldItalic r:id="rId76"/>
    </p:embeddedFont>
    <p:embeddedFont>
      <p:font typeface="Microsoft Sans Serif" panose="020B0604020202020204" pitchFamily="34" charset="0"/>
      <p:regular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9" roundtripDataSignature="AMtx7mguJslGCYyLb1ySVVGi6kiZAnMS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-46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74" Type="http://schemas.openxmlformats.org/officeDocument/2006/relationships/font" Target="fonts/font24.fntdata"/><Relationship Id="rId79" Type="http://customschemas.google.com/relationships/presentationmetadata" Target="metadata"/><Relationship Id="rId5" Type="http://schemas.openxmlformats.org/officeDocument/2006/relationships/slide" Target="slides/slide3.xml"/><Relationship Id="rId61" Type="http://schemas.openxmlformats.org/officeDocument/2006/relationships/font" Target="fonts/font11.fntdata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font" Target="fonts/font19.fntdata"/><Relationship Id="rId77" Type="http://schemas.openxmlformats.org/officeDocument/2006/relationships/font" Target="fonts/font27.fntdata"/><Relationship Id="rId8" Type="http://schemas.openxmlformats.org/officeDocument/2006/relationships/slide" Target="slides/slide6.xml"/><Relationship Id="rId51" Type="http://schemas.openxmlformats.org/officeDocument/2006/relationships/font" Target="fonts/font1.fntdata"/><Relationship Id="rId72" Type="http://schemas.openxmlformats.org/officeDocument/2006/relationships/font" Target="fonts/font22.fntdata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font" Target="fonts/font20.fntdata"/><Relationship Id="rId75" Type="http://schemas.openxmlformats.org/officeDocument/2006/relationships/font" Target="fonts/font25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73" Type="http://schemas.openxmlformats.org/officeDocument/2006/relationships/font" Target="fonts/font23.fntdata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76" Type="http://schemas.openxmlformats.org/officeDocument/2006/relationships/font" Target="fonts/font26.fntdata"/><Relationship Id="rId7" Type="http://schemas.openxmlformats.org/officeDocument/2006/relationships/slide" Target="slides/slide5.xml"/><Relationship Id="rId71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15186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b7ccbc5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g21b7ccbc5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9" name="Google Shape;29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3" name="Google Shape;3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1b7ccbc55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21b7ccbc55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8" name="Google Shape;5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7" name="Google Shape;567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9" name="Google Shape;6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8" name="Google Shape;63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21b7ccbc55c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5" name="Google Shape;665;g21b7ccbc55c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1b7ccbc55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g21b7ccbc55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09020" y="-251618"/>
            <a:ext cx="4525964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/>
          </a:bodyPr>
          <a:lstStyle>
            <a:lvl1pPr marL="457155" lvl="0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464" lvl="2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772" lvl="4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2926" lvl="5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1" lvl="6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732339" y="2171702"/>
            <a:ext cx="585152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541339" y="190500"/>
            <a:ext cx="5851526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/>
          </a:bodyPr>
          <a:lstStyle>
            <a:lvl1pPr marL="457155" lvl="0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464" lvl="2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772" lvl="4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2926" lvl="5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1" lvl="6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61592" y="883919"/>
            <a:ext cx="14164817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79320" y="5291708"/>
            <a:ext cx="1512935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8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371600">
              <a:buClrTx/>
              <a:buFontTx/>
              <a:buNone/>
            </a:pPr>
            <a:endParaRPr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8288000" cy="2057400"/>
          </a:xfrm>
          <a:custGeom>
            <a:avLst/>
            <a:gdLst/>
            <a:ahLst/>
            <a:cxnLst/>
            <a:rect l="l" t="t" r="r" b="b"/>
            <a:pathLst>
              <a:path w="12192000" h="1371600">
                <a:moveTo>
                  <a:pt x="12192000" y="0"/>
                </a:moveTo>
                <a:lnTo>
                  <a:pt x="0" y="0"/>
                </a:lnTo>
                <a:lnTo>
                  <a:pt x="0" y="1371600"/>
                </a:lnTo>
                <a:lnTo>
                  <a:pt x="12192000" y="13716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pPr defTabSz="1371600">
              <a:buClrTx/>
              <a:buFontTx/>
              <a:buNone/>
            </a:pPr>
            <a:endParaRPr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9133" y="-144155"/>
            <a:ext cx="17229734" cy="1015663"/>
          </a:xfrm>
        </p:spPr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21800" y="3049714"/>
            <a:ext cx="13844397" cy="553998"/>
          </a:xfrm>
        </p:spPr>
        <p:txBody>
          <a:bodyPr lIns="0" tIns="0" rIns="0" bIns="0"/>
          <a:lstStyle>
            <a:lvl1pPr>
              <a:defRPr sz="3600" b="0" i="0">
                <a:solidFill>
                  <a:srgbClr val="585858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9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371600">
              <a:buClrTx/>
              <a:buFontTx/>
              <a:buNone/>
            </a:pPr>
            <a:endParaRPr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8288000" cy="2057400"/>
          </a:xfrm>
          <a:custGeom>
            <a:avLst/>
            <a:gdLst/>
            <a:ahLst/>
            <a:cxnLst/>
            <a:rect l="l" t="t" r="r" b="b"/>
            <a:pathLst>
              <a:path w="12192000" h="1371600">
                <a:moveTo>
                  <a:pt x="12192000" y="0"/>
                </a:moveTo>
                <a:lnTo>
                  <a:pt x="0" y="0"/>
                </a:lnTo>
                <a:lnTo>
                  <a:pt x="0" y="1371600"/>
                </a:lnTo>
                <a:lnTo>
                  <a:pt x="12192000" y="13716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pPr defTabSz="1371600">
              <a:buClrTx/>
              <a:buFontTx/>
              <a:buNone/>
            </a:pPr>
            <a:endParaRPr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9133" y="-144155"/>
            <a:ext cx="17229734" cy="1015663"/>
          </a:xfrm>
        </p:spPr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06295" y="2539479"/>
            <a:ext cx="4691063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585858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92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9133" y="-144155"/>
            <a:ext cx="17229734" cy="1015663"/>
          </a:xfrm>
        </p:spPr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0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3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/>
          </a:bodyPr>
          <a:lstStyle>
            <a:lvl1pPr marL="457155" lvl="0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464" lvl="2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772" lvl="4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2926" lvl="5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1" lvl="6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равнение">
  <p:cSld name="1_Сравнение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1"/>
          <p:cNvSpPr txBox="1">
            <a:spLocks noGrp="1"/>
          </p:cNvSpPr>
          <p:nvPr>
            <p:ph type="title"/>
          </p:nvPr>
        </p:nvSpPr>
        <p:spPr>
          <a:xfrm>
            <a:off x="1943100" y="382701"/>
            <a:ext cx="14401800" cy="155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1"/>
          <p:cNvSpPr txBox="1">
            <a:spLocks noGrp="1"/>
          </p:cNvSpPr>
          <p:nvPr>
            <p:ph type="body" idx="1"/>
          </p:nvPr>
        </p:nvSpPr>
        <p:spPr>
          <a:xfrm>
            <a:off x="1943100" y="2743200"/>
            <a:ext cx="6858000" cy="127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rmAutofit/>
          </a:bodyPr>
          <a:lstStyle>
            <a:lvl1pPr marL="457155" lvl="0" indent="-228578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 sz="3900" b="0"/>
            </a:lvl1pPr>
            <a:lvl2pPr marL="914309" lvl="1" indent="-228578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3000" b="1"/>
            </a:lvl2pPr>
            <a:lvl3pPr marL="1371464" lvl="2" indent="-228578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700" b="1"/>
            </a:lvl3pPr>
            <a:lvl4pPr marL="1828617" lvl="3" indent="-228578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None/>
              <a:defRPr sz="2400" b="1"/>
            </a:lvl4pPr>
            <a:lvl5pPr marL="2285772" lvl="4" indent="-228578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None/>
              <a:defRPr sz="2400" b="1"/>
            </a:lvl5pPr>
            <a:lvl6pPr marL="2742926" lvl="5" indent="-228578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None/>
              <a:defRPr sz="2400" b="1"/>
            </a:lvl6pPr>
            <a:lvl7pPr marL="3200081" lvl="6" indent="-228578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None/>
              <a:defRPr sz="2400" b="1"/>
            </a:lvl7pPr>
            <a:lvl8pPr marL="3657234" lvl="7" indent="-228578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None/>
              <a:defRPr sz="2400" b="1"/>
            </a:lvl8pPr>
            <a:lvl9pPr marL="4114389" lvl="8" indent="-228578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None/>
              <a:defRPr sz="2400" b="1"/>
            </a:lvl9pPr>
          </a:lstStyle>
          <a:p>
            <a:endParaRPr/>
          </a:p>
        </p:txBody>
      </p:sp>
      <p:sp>
        <p:nvSpPr>
          <p:cNvPr id="24" name="Google Shape;24;p61"/>
          <p:cNvSpPr txBox="1">
            <a:spLocks noGrp="1"/>
          </p:cNvSpPr>
          <p:nvPr>
            <p:ph type="body" idx="2"/>
          </p:nvPr>
        </p:nvSpPr>
        <p:spPr>
          <a:xfrm>
            <a:off x="1943100" y="4057650"/>
            <a:ext cx="6858000" cy="520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/>
          </a:bodyPr>
          <a:lstStyle>
            <a:lvl1pPr marL="457155" lvl="0" indent="-43175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309" lvl="1" indent="-406359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464" lvl="2" indent="-380963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617" lvl="3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–"/>
              <a:defRPr/>
            </a:lvl4pPr>
            <a:lvl5pPr marL="2285772" lvl="4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»"/>
              <a:defRPr/>
            </a:lvl5pPr>
            <a:lvl6pPr marL="2742926" lvl="5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•"/>
              <a:defRPr/>
            </a:lvl6pPr>
            <a:lvl7pPr marL="3200081" lvl="6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•"/>
              <a:defRPr/>
            </a:lvl7pPr>
            <a:lvl8pPr marL="3657234" lvl="7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•"/>
              <a:defRPr/>
            </a:lvl8pPr>
            <a:lvl9pPr marL="4114389" lvl="8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1"/>
          <p:cNvSpPr txBox="1">
            <a:spLocks noGrp="1"/>
          </p:cNvSpPr>
          <p:nvPr>
            <p:ph type="body" idx="3"/>
          </p:nvPr>
        </p:nvSpPr>
        <p:spPr>
          <a:xfrm>
            <a:off x="9486900" y="2743202"/>
            <a:ext cx="6858000" cy="127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rmAutofit/>
          </a:bodyPr>
          <a:lstStyle>
            <a:lvl1pPr marL="457155" lvl="0" indent="-228578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 sz="3900" b="0"/>
            </a:lvl1pPr>
            <a:lvl2pPr marL="914309" lvl="1" indent="-228578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3000" b="1"/>
            </a:lvl2pPr>
            <a:lvl3pPr marL="1371464" lvl="2" indent="-228578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700" b="1"/>
            </a:lvl3pPr>
            <a:lvl4pPr marL="1828617" lvl="3" indent="-228578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None/>
              <a:defRPr sz="2400" b="1"/>
            </a:lvl4pPr>
            <a:lvl5pPr marL="2285772" lvl="4" indent="-228578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None/>
              <a:defRPr sz="2400" b="1"/>
            </a:lvl5pPr>
            <a:lvl6pPr marL="2742926" lvl="5" indent="-228578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None/>
              <a:defRPr sz="2400" b="1"/>
            </a:lvl6pPr>
            <a:lvl7pPr marL="3200081" lvl="6" indent="-228578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None/>
              <a:defRPr sz="2400" b="1"/>
            </a:lvl7pPr>
            <a:lvl8pPr marL="3657234" lvl="7" indent="-228578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None/>
              <a:defRPr sz="2400" b="1"/>
            </a:lvl8pPr>
            <a:lvl9pPr marL="4114389" lvl="8" indent="-228578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None/>
              <a:defRPr sz="2400" b="1"/>
            </a:lvl9pPr>
          </a:lstStyle>
          <a:p>
            <a:endParaRPr/>
          </a:p>
        </p:txBody>
      </p:sp>
      <p:sp>
        <p:nvSpPr>
          <p:cNvPr id="26" name="Google Shape;26;p61"/>
          <p:cNvSpPr txBox="1">
            <a:spLocks noGrp="1"/>
          </p:cNvSpPr>
          <p:nvPr>
            <p:ph type="body" idx="4"/>
          </p:nvPr>
        </p:nvSpPr>
        <p:spPr>
          <a:xfrm>
            <a:off x="9486900" y="4057650"/>
            <a:ext cx="6858000" cy="520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/>
          </a:bodyPr>
          <a:lstStyle>
            <a:lvl1pPr marL="457155" lvl="0" indent="-43175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309" lvl="1" indent="-406359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464" lvl="2" indent="-380963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617" lvl="3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–"/>
              <a:defRPr/>
            </a:lvl4pPr>
            <a:lvl5pPr marL="2285772" lvl="4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»"/>
              <a:defRPr/>
            </a:lvl5pPr>
            <a:lvl6pPr marL="2742926" lvl="5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•"/>
              <a:defRPr/>
            </a:lvl6pPr>
            <a:lvl7pPr marL="3200081" lvl="6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•"/>
              <a:defRPr/>
            </a:lvl7pPr>
            <a:lvl8pPr marL="3657234" lvl="7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•"/>
              <a:defRPr/>
            </a:lvl8pPr>
            <a:lvl9pPr marL="4114389" lvl="8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рав_ответ_1">
  <p:cSld name="Прав_ответ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2"/>
          <p:cNvSpPr txBox="1">
            <a:spLocks noGrp="1"/>
          </p:cNvSpPr>
          <p:nvPr>
            <p:ph type="title"/>
          </p:nvPr>
        </p:nvSpPr>
        <p:spPr>
          <a:xfrm>
            <a:off x="5231561" y="577783"/>
            <a:ext cx="8049719" cy="413728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52D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36609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2"/>
          <p:cNvSpPr txBox="1">
            <a:spLocks noGrp="1"/>
          </p:cNvSpPr>
          <p:nvPr>
            <p:ph type="body" idx="1"/>
          </p:nvPr>
        </p:nvSpPr>
        <p:spPr>
          <a:xfrm>
            <a:off x="6234633" y="5209521"/>
            <a:ext cx="5983200" cy="107632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52D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ctr" anchorCtr="0">
            <a:normAutofit/>
          </a:bodyPr>
          <a:lstStyle>
            <a:lvl1pPr marL="457155" lvl="0" indent="-228578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  <a:defRPr sz="360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9" lvl="1" indent="-228578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Quattrocento Sans"/>
              <a:buNone/>
              <a:defRPr sz="2100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464" lvl="2" indent="-228578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Quattrocento Sans"/>
              <a:buNone/>
              <a:defRPr sz="2100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617" lvl="3" indent="-228578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Font typeface="Quattrocento Sans"/>
              <a:buNone/>
              <a:defRPr sz="2100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5772" lvl="4" indent="-228578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Font typeface="Quattrocento Sans"/>
              <a:buNone/>
              <a:defRPr sz="2100">
                <a:solidFill>
                  <a:srgbClr val="418E0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2926" lvl="5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•"/>
              <a:defRPr/>
            </a:lvl6pPr>
            <a:lvl7pPr marL="3200081" lvl="6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•"/>
              <a:defRPr/>
            </a:lvl7pPr>
            <a:lvl8pPr marL="3657234" lvl="7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•"/>
              <a:defRPr/>
            </a:lvl8pPr>
            <a:lvl9pPr marL="4114389" lvl="8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2"/>
          <p:cNvSpPr txBox="1">
            <a:spLocks noGrp="1"/>
          </p:cNvSpPr>
          <p:nvPr>
            <p:ph type="body" idx="2"/>
          </p:nvPr>
        </p:nvSpPr>
        <p:spPr>
          <a:xfrm>
            <a:off x="6234633" y="6728760"/>
            <a:ext cx="5983200" cy="107632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52D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ctr" anchorCtr="0">
            <a:normAutofit/>
          </a:bodyPr>
          <a:lstStyle>
            <a:lvl1pPr marL="457155" lvl="0" indent="-228578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  <a:defRPr sz="360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9" lvl="1" indent="-406359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464" lvl="2" indent="-380963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617" lvl="3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–"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5772" lvl="4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»"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2926" lvl="5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•"/>
              <a:defRPr/>
            </a:lvl6pPr>
            <a:lvl7pPr marL="3200081" lvl="6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•"/>
              <a:defRPr/>
            </a:lvl7pPr>
            <a:lvl8pPr marL="3657234" lvl="7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•"/>
              <a:defRPr/>
            </a:lvl8pPr>
            <a:lvl9pPr marL="4114389" lvl="8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2"/>
          <p:cNvSpPr txBox="1">
            <a:spLocks noGrp="1"/>
          </p:cNvSpPr>
          <p:nvPr>
            <p:ph type="body" idx="3"/>
          </p:nvPr>
        </p:nvSpPr>
        <p:spPr>
          <a:xfrm>
            <a:off x="6234633" y="8247996"/>
            <a:ext cx="5983200" cy="107632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52D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ctr" anchorCtr="0">
            <a:normAutofit/>
          </a:bodyPr>
          <a:lstStyle>
            <a:lvl1pPr marL="457155" lvl="0" indent="-228578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  <a:defRPr sz="360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9" lvl="1" indent="-228578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Quattrocento Sans"/>
              <a:buNone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464" lvl="2" indent="-228578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Quattrocento Sans"/>
              <a:buNone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617" lvl="3" indent="-228578" algn="ctr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Font typeface="Quattrocento Sans"/>
              <a:buNone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5772" lvl="4" indent="-228578" algn="ctr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Font typeface="Quattrocento Sans"/>
              <a:buNone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2926" lvl="5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•"/>
              <a:defRPr/>
            </a:lvl6pPr>
            <a:lvl7pPr marL="3200081" lvl="6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•"/>
              <a:defRPr/>
            </a:lvl7pPr>
            <a:lvl8pPr marL="3657234" lvl="7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•"/>
              <a:defRPr/>
            </a:lvl8pPr>
            <a:lvl9pPr marL="4114389" lvl="8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1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b" anchorCtr="0">
            <a:normAutofit/>
          </a:bodyPr>
          <a:lstStyle>
            <a:lvl1pPr marL="457155" lvl="0" indent="-228578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309" lvl="1" indent="-22857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464" lvl="2" indent="-228578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700">
                <a:solidFill>
                  <a:srgbClr val="888888"/>
                </a:solidFill>
              </a:defRPr>
            </a:lvl3pPr>
            <a:lvl4pPr marL="1828617" lvl="3" indent="-228578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5772" lvl="4" indent="-228578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2926" lvl="5" indent="-228578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081" lvl="6" indent="-228578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234" lvl="7" indent="-228578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389" lvl="8" indent="-228578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b" anchorCtr="0">
            <a:normAutofit/>
          </a:bodyPr>
          <a:lstStyle>
            <a:lvl1pPr marL="457155" lvl="0" indent="-228578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8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4" lvl="2" indent="-22857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8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4pPr>
            <a:lvl5pPr marL="2285772" lvl="4" indent="-228578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5pPr>
            <a:lvl6pPr marL="2742926" lvl="5" indent="-228578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6pPr>
            <a:lvl7pPr marL="3200081" lvl="6" indent="-228578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7pPr>
            <a:lvl8pPr marL="3657234" lvl="7" indent="-228578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8pPr>
            <a:lvl9pPr marL="4114389" lvl="8" indent="-228578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2"/>
          </p:nvPr>
        </p:nvSpPr>
        <p:spPr>
          <a:xfrm>
            <a:off x="457201" y="2174876"/>
            <a:ext cx="4040189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/>
          </a:bodyPr>
          <a:lstStyle>
            <a:lvl1pPr marL="457155" lvl="0" indent="-380963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309" lvl="1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464" lvl="2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617" lvl="3" indent="-330167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700"/>
            </a:lvl4pPr>
            <a:lvl5pPr marL="2285772" lvl="4" indent="-330167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700"/>
            </a:lvl5pPr>
            <a:lvl6pPr marL="2742926" lvl="5" indent="-330167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6pPr>
            <a:lvl7pPr marL="3200081" lvl="6" indent="-330167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7pPr>
            <a:lvl8pPr marL="3657234" lvl="7" indent="-330167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8pPr>
            <a:lvl9pPr marL="4114389" lvl="8" indent="-330167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3"/>
          </p:nvPr>
        </p:nvSpPr>
        <p:spPr>
          <a:xfrm>
            <a:off x="4645027" y="1535114"/>
            <a:ext cx="404177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b" anchorCtr="0">
            <a:normAutofit/>
          </a:bodyPr>
          <a:lstStyle>
            <a:lvl1pPr marL="457155" lvl="0" indent="-228578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8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4" lvl="2" indent="-22857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8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4pPr>
            <a:lvl5pPr marL="2285772" lvl="4" indent="-228578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5pPr>
            <a:lvl6pPr marL="2742926" lvl="5" indent="-228578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6pPr>
            <a:lvl7pPr marL="3200081" lvl="6" indent="-228578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7pPr>
            <a:lvl8pPr marL="3657234" lvl="7" indent="-228578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8pPr>
            <a:lvl9pPr marL="4114389" lvl="8" indent="-228578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4"/>
          </p:nvPr>
        </p:nvSpPr>
        <p:spPr>
          <a:xfrm>
            <a:off x="4645027" y="2174876"/>
            <a:ext cx="4041776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/>
          </a:bodyPr>
          <a:lstStyle>
            <a:lvl1pPr marL="457155" lvl="0" indent="-380963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309" lvl="1" indent="-355565" algn="l">
              <a:lnSpc>
                <a:spcPct val="100000"/>
              </a:lnSpc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464" lvl="2" indent="-34286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617" lvl="3" indent="-330167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700"/>
            </a:lvl4pPr>
            <a:lvl5pPr marL="2285772" lvl="4" indent="-330167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700"/>
            </a:lvl5pPr>
            <a:lvl6pPr marL="2742926" lvl="5" indent="-330167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6pPr>
            <a:lvl7pPr marL="3200081" lvl="6" indent="-330167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7pPr>
            <a:lvl8pPr marL="3657234" lvl="7" indent="-330167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8pPr>
            <a:lvl9pPr marL="4114389" lvl="8" indent="-330167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792289" y="612776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792289" y="5367338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/>
          </a:bodyPr>
          <a:lstStyle>
            <a:lvl1pPr marL="457155" lvl="0" indent="-228578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309" lvl="1" indent="-228578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464" lvl="2" indent="-22857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3pPr>
            <a:lvl4pPr marL="1828617" lvl="3" indent="-22857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5772" lvl="4" indent="-22857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2926" lvl="5" indent="-22857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081" lvl="6" indent="-22857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234" lvl="7" indent="-22857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389" lvl="8" indent="-22857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371600">
              <a:buClrTx/>
              <a:buFontTx/>
              <a:buNone/>
            </a:pPr>
            <a:endParaRPr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8288000" cy="2057400"/>
          </a:xfrm>
          <a:custGeom>
            <a:avLst/>
            <a:gdLst/>
            <a:ahLst/>
            <a:cxnLst/>
            <a:rect l="l" t="t" r="r" b="b"/>
            <a:pathLst>
              <a:path w="12192000" h="1371600">
                <a:moveTo>
                  <a:pt x="12192000" y="0"/>
                </a:moveTo>
                <a:lnTo>
                  <a:pt x="0" y="0"/>
                </a:lnTo>
                <a:lnTo>
                  <a:pt x="0" y="1371600"/>
                </a:lnTo>
                <a:lnTo>
                  <a:pt x="12192000" y="13716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pPr defTabSz="1371600">
              <a:buClrTx/>
              <a:buFontTx/>
              <a:buNone/>
            </a:pPr>
            <a:endParaRPr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2057401"/>
            <a:ext cx="18288000" cy="107633"/>
          </a:xfrm>
          <a:custGeom>
            <a:avLst/>
            <a:gdLst/>
            <a:ahLst/>
            <a:cxnLst/>
            <a:rect l="l" t="t" r="r" b="b"/>
            <a:pathLst>
              <a:path w="12192000" h="71755">
                <a:moveTo>
                  <a:pt x="0" y="71627"/>
                </a:moveTo>
                <a:lnTo>
                  <a:pt x="12192000" y="71627"/>
                </a:lnTo>
                <a:lnTo>
                  <a:pt x="12192000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EE791F"/>
          </a:solidFill>
        </p:spPr>
        <p:txBody>
          <a:bodyPr wrap="square" lIns="0" tIns="0" rIns="0" bIns="0" rtlCol="0"/>
          <a:lstStyle/>
          <a:p>
            <a:pPr defTabSz="1371600">
              <a:buClrTx/>
              <a:buFontTx/>
              <a:buNone/>
            </a:pPr>
            <a:endParaRPr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2164841"/>
            <a:ext cx="18288000" cy="123825"/>
          </a:xfrm>
          <a:custGeom>
            <a:avLst/>
            <a:gdLst/>
            <a:ahLst/>
            <a:cxnLst/>
            <a:rect l="l" t="t" r="r" b="b"/>
            <a:pathLst>
              <a:path w="12192000" h="82550">
                <a:moveTo>
                  <a:pt x="12192000" y="0"/>
                </a:moveTo>
                <a:lnTo>
                  <a:pt x="0" y="0"/>
                </a:lnTo>
                <a:lnTo>
                  <a:pt x="0" y="82296"/>
                </a:lnTo>
                <a:lnTo>
                  <a:pt x="12192000" y="822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1EB8C1"/>
          </a:solidFill>
        </p:spPr>
        <p:txBody>
          <a:bodyPr wrap="square" lIns="0" tIns="0" rIns="0" bIns="0" rtlCol="0"/>
          <a:lstStyle/>
          <a:p>
            <a:pPr defTabSz="1371600">
              <a:buClrTx/>
              <a:buFontTx/>
              <a:buNone/>
            </a:pPr>
            <a:endParaRPr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9133" y="-144155"/>
            <a:ext cx="1722973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21800" y="3049714"/>
            <a:ext cx="1384439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buClrTx/>
              <a:buFontTx/>
              <a:buNone/>
            </a:pPr>
            <a:endParaRPr sz="27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buClrTx/>
              <a:buFontTx/>
              <a:buNone/>
            </a:pPr>
            <a:fld id="{1D8BD707-D9CF-40AE-B4C6-C98DA3205C09}" type="datetimeFigureOut">
              <a:rPr lang="en-US" sz="27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71600">
                <a:buClrTx/>
                <a:buFontTx/>
                <a:buNone/>
              </a:pPr>
              <a:t>9/25/2023</a:t>
            </a:fld>
            <a:endParaRPr lang="en-US" sz="27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0" y="9566910"/>
            <a:ext cx="420624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buClrTx/>
              <a:buFontTx/>
              <a:buNone/>
            </a:pPr>
            <a:fld id="{B6F15528-21DE-4FAA-801E-634DDDAF4B2B}" type="slidenum">
              <a:rPr sz="27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71600">
                <a:buClrTx/>
                <a:buFontTx/>
                <a:buNone/>
              </a:pPr>
              <a:t>‹#›</a:t>
            </a:fld>
            <a:endParaRPr sz="27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85800">
        <a:defRPr>
          <a:latin typeface="+mn-lt"/>
          <a:ea typeface="+mn-ea"/>
          <a:cs typeface="+mn-cs"/>
        </a:defRPr>
      </a:lvl2pPr>
      <a:lvl3pPr marL="1371600">
        <a:defRPr>
          <a:latin typeface="+mn-lt"/>
          <a:ea typeface="+mn-ea"/>
          <a:cs typeface="+mn-cs"/>
        </a:defRPr>
      </a:lvl3pPr>
      <a:lvl4pPr marL="2057400">
        <a:defRPr>
          <a:latin typeface="+mn-lt"/>
          <a:ea typeface="+mn-ea"/>
          <a:cs typeface="+mn-cs"/>
        </a:defRPr>
      </a:lvl4pPr>
      <a:lvl5pPr marL="2743200">
        <a:defRPr>
          <a:latin typeface="+mn-lt"/>
          <a:ea typeface="+mn-ea"/>
          <a:cs typeface="+mn-cs"/>
        </a:defRPr>
      </a:lvl5pPr>
      <a:lvl6pPr marL="3429000">
        <a:defRPr>
          <a:latin typeface="+mn-lt"/>
          <a:ea typeface="+mn-ea"/>
          <a:cs typeface="+mn-cs"/>
        </a:defRPr>
      </a:lvl6pPr>
      <a:lvl7pPr marL="4114800">
        <a:defRPr>
          <a:latin typeface="+mn-lt"/>
          <a:ea typeface="+mn-ea"/>
          <a:cs typeface="+mn-cs"/>
        </a:defRPr>
      </a:lvl7pPr>
      <a:lvl8pPr marL="4800600">
        <a:defRPr>
          <a:latin typeface="+mn-lt"/>
          <a:ea typeface="+mn-ea"/>
          <a:cs typeface="+mn-cs"/>
        </a:defRPr>
      </a:lvl8pPr>
      <a:lvl9pPr marL="54864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85800">
        <a:defRPr>
          <a:latin typeface="+mn-lt"/>
          <a:ea typeface="+mn-ea"/>
          <a:cs typeface="+mn-cs"/>
        </a:defRPr>
      </a:lvl2pPr>
      <a:lvl3pPr marL="1371600">
        <a:defRPr>
          <a:latin typeface="+mn-lt"/>
          <a:ea typeface="+mn-ea"/>
          <a:cs typeface="+mn-cs"/>
        </a:defRPr>
      </a:lvl3pPr>
      <a:lvl4pPr marL="2057400">
        <a:defRPr>
          <a:latin typeface="+mn-lt"/>
          <a:ea typeface="+mn-ea"/>
          <a:cs typeface="+mn-cs"/>
        </a:defRPr>
      </a:lvl4pPr>
      <a:lvl5pPr marL="2743200">
        <a:defRPr>
          <a:latin typeface="+mn-lt"/>
          <a:ea typeface="+mn-ea"/>
          <a:cs typeface="+mn-cs"/>
        </a:defRPr>
      </a:lvl5pPr>
      <a:lvl6pPr marL="3429000">
        <a:defRPr>
          <a:latin typeface="+mn-lt"/>
          <a:ea typeface="+mn-ea"/>
          <a:cs typeface="+mn-cs"/>
        </a:defRPr>
      </a:lvl6pPr>
      <a:lvl7pPr marL="4114800">
        <a:defRPr>
          <a:latin typeface="+mn-lt"/>
          <a:ea typeface="+mn-ea"/>
          <a:cs typeface="+mn-cs"/>
        </a:defRPr>
      </a:lvl7pPr>
      <a:lvl8pPr marL="4800600">
        <a:defRPr>
          <a:latin typeface="+mn-lt"/>
          <a:ea typeface="+mn-ea"/>
          <a:cs typeface="+mn-cs"/>
        </a:defRPr>
      </a:lvl8pPr>
      <a:lvl9pPr marL="54864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jp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21b7ccbc55c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86047">
            <a:off x="10493551" y="5403695"/>
            <a:ext cx="9566831" cy="695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1b7ccbc55c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894059">
            <a:off x="2068881" y="-5272899"/>
            <a:ext cx="10143756" cy="7375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g21b7ccbc55c_0_1"/>
          <p:cNvGrpSpPr/>
          <p:nvPr/>
        </p:nvGrpSpPr>
        <p:grpSpPr>
          <a:xfrm>
            <a:off x="16142153" y="5868986"/>
            <a:ext cx="1290794" cy="1296579"/>
            <a:chOff x="1813" y="0"/>
            <a:chExt cx="809173" cy="812800"/>
          </a:xfrm>
        </p:grpSpPr>
        <p:sp>
          <p:nvSpPr>
            <p:cNvPr id="137" name="Google Shape;137;g21b7ccbc55c_0_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8" name="Google Shape;138;g21b7ccbc55c_0_1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g21b7ccbc55c_0_1"/>
          <p:cNvGrpSpPr/>
          <p:nvPr/>
        </p:nvGrpSpPr>
        <p:grpSpPr>
          <a:xfrm>
            <a:off x="3765543" y="1575606"/>
            <a:ext cx="746381" cy="749727"/>
            <a:chOff x="1813" y="0"/>
            <a:chExt cx="809173" cy="812800"/>
          </a:xfrm>
        </p:grpSpPr>
        <p:sp>
          <p:nvSpPr>
            <p:cNvPr id="140" name="Google Shape;140;g21b7ccbc55c_0_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41" name="Google Shape;141;g21b7ccbc55c_0_1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g21b7ccbc55c_0_1"/>
          <p:cNvGrpSpPr/>
          <p:nvPr/>
        </p:nvGrpSpPr>
        <p:grpSpPr>
          <a:xfrm>
            <a:off x="7142582" y="9003116"/>
            <a:ext cx="813462" cy="817109"/>
            <a:chOff x="1813" y="0"/>
            <a:chExt cx="809173" cy="812800"/>
          </a:xfrm>
        </p:grpSpPr>
        <p:sp>
          <p:nvSpPr>
            <p:cNvPr id="144" name="Google Shape;144;g21b7ccbc55c_0_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45" name="Google Shape;145;g21b7ccbc55c_0_1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g21b7ccbc55c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906" y="9176366"/>
            <a:ext cx="1713143" cy="43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1b7ccbc55c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6736" y="8721311"/>
            <a:ext cx="1713143" cy="43607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1b7ccbc55c_0_1"/>
          <p:cNvSpPr txBox="1"/>
          <p:nvPr/>
        </p:nvSpPr>
        <p:spPr>
          <a:xfrm>
            <a:off x="2035359" y="3286863"/>
            <a:ext cx="10210800" cy="535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b" anchorCtr="0">
            <a:normAutofit fontScale="90000" lnSpcReduction="10000"/>
          </a:bodyPr>
          <a:lstStyle/>
          <a:p>
            <a:pPr algn="ctr"/>
            <a:r>
              <a:rPr lang="uk-UA" sz="7400" dirty="0" smtClean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Батьківські збори</a:t>
            </a:r>
          </a:p>
          <a:p>
            <a:pPr algn="ctr"/>
            <a:r>
              <a:rPr lang="uk-UA" sz="7400" dirty="0" smtClean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«Кава з освітою»</a:t>
            </a:r>
          </a:p>
          <a:p>
            <a:pPr algn="ctr"/>
            <a:endParaRPr lang="uk-UA" sz="6800"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endParaRPr lang="uk-UA" sz="6800" dirty="0" smtClean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r"/>
            <a:r>
              <a:rPr lang="uk-UA" sz="3200" dirty="0" smtClean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Група № 4 «Дзвіночок»</a:t>
            </a:r>
          </a:p>
          <a:p>
            <a:pPr algn="r"/>
            <a:r>
              <a:rPr lang="uk-UA" sz="3200" dirty="0" smtClean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Вовчанський заклад дошкільної </a:t>
            </a:r>
          </a:p>
          <a:p>
            <a:pPr algn="r"/>
            <a:r>
              <a:rPr lang="uk-UA" sz="3200" dirty="0" smtClean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освіти (ясла-садок) № 1 Вовчанської міської ради Чугуївського району Харківської області</a:t>
            </a:r>
            <a:endParaRPr sz="3300"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0" name="Google Shape;150;g21b7ccbc55c_0_1"/>
          <p:cNvSpPr txBox="1"/>
          <p:nvPr/>
        </p:nvSpPr>
        <p:spPr>
          <a:xfrm>
            <a:off x="11483054" y="5506523"/>
            <a:ext cx="6804947" cy="343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b" anchorCtr="0">
            <a:normAutofit fontScale="97500"/>
          </a:bodyPr>
          <a:lstStyle/>
          <a:p>
            <a:pPr algn="ctr"/>
            <a:endParaRPr dirty="0"/>
          </a:p>
        </p:txBody>
      </p:sp>
      <p:pic>
        <p:nvPicPr>
          <p:cNvPr id="1027" name="Picture 3" descr="C:\Users\Власник\Desktop\FB_IMG_16951870197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717" y="456250"/>
            <a:ext cx="5323754" cy="514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6596" y="1416662"/>
            <a:ext cx="12013325" cy="842171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6"/>
          <p:cNvSpPr txBox="1">
            <a:spLocks noGrp="1"/>
          </p:cNvSpPr>
          <p:nvPr>
            <p:ph type="title"/>
          </p:nvPr>
        </p:nvSpPr>
        <p:spPr>
          <a:xfrm>
            <a:off x="688253" y="476926"/>
            <a:ext cx="8229600" cy="314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/>
          <a:p>
            <a:r>
              <a:rPr lang="en-US" sz="7200" b="1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Піраміда потреб</a:t>
            </a:r>
            <a:endParaRPr/>
          </a:p>
        </p:txBody>
      </p:sp>
      <p:sp>
        <p:nvSpPr>
          <p:cNvPr id="277" name="Google Shape;277;p26" descr="data:image/png;base64,iVBORw0KGgoAAAANSUhEUgAAAPEAAADRCAMAAAAquaQNAAACH1BMVEX////+c4b/14X/9DAAAABSzsSL+zP/14b/2IT/dIv/dIn/9S7+c4X//v/+coX+2Ib//zGI/zW4YWX/eI1Myc6L+jP/4YtRz8SlySnX0yLZxIOya2N/2SaS/zb/3Yi0ZWSwaHPx1oCwb2O4ZXGb/zmeyinUzSPiyYX/fJJV1s7//y/sy4f/6JCtanSqbnZQycGkc3o4jIZLt7AjWlZ/1C+VwSj28vNKu7BU284gTkwqa2ZQwroveXUTLCw7lpAlYV1DpZwvdG4PJiQsQhFEcRlttSl5mHUmNg9Tgx6K7zRwrSodLQtTUxHr6y9iYxWhoCLDwieEgx/izX0hGhCPgFBhXzpvYDp/cEfRxnv//6K5p2n/8JO3V2ZXKTHob4SDQk0yGRyfTFxuNT/OZ3gtPiN6fXApuaerqJ7Yzs4kj3khfWlWcFc7dVuamI/OyMZ1inxXgG4ocldVZVMopI0rYERAh3QKJyIcg2MOGh2hoJ4YOzsWKCwhT1I6jIwALxyHkIJd8ORp//sDAA1exRRiklJXnjaZpppTrRR5xC4tTA5DYhjBv8cIEgmJ4jNUjD4YIAqAgIJXfU67sb5lliM+cBlj1whMjjM/WxhTtBtOoy10cXBgXk6oprp5eIqLjAA/QREkIwdzchlHRQ6zsSQyMAlrbCuOjHKbl2kwLx27vn1JQScqJxhbUzayq3jOz4PDtF2Kd0qblE6Nc3k8Gx/fepA1aQ0hAAAgAElEQVR4nOV9C0NaWZZuNBtFQMDLBa6ZQDc3Topj003zuAKCiA9aUBFFVJogCExVpbq6Uj23bmcsunKrJtUPNNDWlKnxpmbGxGi3hlhP6wfeb+0DPhI1MSbxUVuEc/bZe5/97bX2+tZah5gLF06iNF/o+Ce8/WgKQX3zrbd/XJCvvyP8puOkp/EaS/OFdwW9/uOTnsbrLG9/IOiFd67/ePS647eCXmJ1/+7Hg/i9tyQowls3Tnoir6tc/40g4ZB/3/EjkfKbVj1HLHnrvZOeyuspN96BoRaF/M6PgqGaf1eVMJX3T3o2r6O8/YFEoq/qtRC4ceHcb2Uw046IJfrfNZ97xB+7duDix/X2SU/oVZcaM4nFqieGOt/l/doWrkpZYuUMdX41+8YHu/BWGer6SU/qVZbmd4UnAEv0+vcvnGPr9fZbTwIG5A/OK0MBVMc/Py1i6PVvzyVeXj5+chOLxXVOE0DNF67/i2DdD/M5TQBBiv/7KZ2uqfabJz27V1NufHAQ4nPKUM3/50ARS4R3L5xDe/2e6wDAhPk8Zq87/uUgEZ9LhgKcN/dnplqxnq8EUDNP9UgOw3z+EkDv6g8FDNU+Zwmgtz+QPAOyPnCustfVVM+hkIXfnSfj9d4+MdNTQqYE0HkBff33O8y0V856/U79eUoAvV8FBlR7cOv1epd1B7f3fDBUlZnErVpgpYDglghutyDorYIgKTCXoBckYkh1Xtzr5o53a1IUbgYcAZdPb7MF/Dav4LMHuvWC3+qvytx6Xhjq7e2Yyd0rdAY83d22rgBzOGw+j58xl8dXcFeVXPjgXDAUT/VUH7r8Qej0FyQeicPNhD84CrOdgR6bp9dTWxF6iH4Oyseubfss3ISMC9aCxCEwSddHdsFm892a7dlGLLG+9eFJT/f45fqumEmYFbrt3cxm9QiM+QOs5GKz1l5vAVas1uI3Z/0hejM51LucDL1XorcLeq+e6d2Cyyt4rYJV4t1maXiiZ/4bQDc+oMfj3FRXzZPIRAW3ldfr6VJNxIL4DaALzWdWzM2U6tFLrBwV4bPycILwYR04DQsOOwdOltrf3ekThHfP9iOKD11Wl1dvddtd1oDV6nXbBZdd8Nr1QsAqCXjdXjuq7S4hYHfbJS6vPeB16d86048owEz+3i6v3s4KNk+Xt2Rl1t5Za4H5Ap6C3dMreEq+7oCH2T0l76y3ELB5vLNW4Z/PrHvNUz16/0cOq7vTr7famJd5uvw2v9/hdXT7mNvfa+0O+Lq9gT+4A132XisQO7x+6PgZdq+vvyPo/R6P3d0d+KT7Vsnr6e22+QP+bonDAz+zs9PrCPg6vYFCoGALdAkFu83hcln1Z/YRBURM3zf1d/0hIARmHR91M1enq+DqvenydPn8Bc8tT1ePx97TfauT3eoqBNhHN/02j71ktZ7hRxTcofb6A4JECASsfr81IPhx5Pb4rW6/X7AFAl4yVraA+1bA6/cX7C60guEWPjijMRSleqzVkBiBoV4QU116wUNvQpWkBbcYLOrdfis1sIKchd+fTYJ67y3udNRYmHMujwnd/F3PAQrYxYK+5pnoOXVLrP+XvgF05jB3/MatJydKsLq5RPmxILoeEkE8lQje2QBsFV2hYuUNBH3gTCaA3rTOUrTQiZefdbl8Nh+iBw/zdrsKencn87uYh64WuoUub5fAbvayzh4WQODMWE/BfQbd6+vvSG7aPR8hNAo44FrYe2b9Lo/EY/f1dNsE96y74PN7PV6Pr7sQcDg8fp/X2iXxeDsddpfd4e765OwlgJp/pweEgke4afX0BAoFSNRvByJJJ1hKr+/6ZLbb60agTPzc1Q16dlu7rA63o6AXCLH77H1HFcxkne22dfu6/H5IsMteCtjsBeFmp7/T5hDcN285/B5fZ0/B5fG4yMEs+Ky9QqEHGuDzety9bslZe0TBmam3W291BOyegL3b5vWDeX1uf6dg8/ZYhYDDK3TaJI6A4PMJPUKPG1GTj2r13X6rDTV64Xdny3jxhxC9n0gk7qpV5i/K25ItBi25q5dqNXSEYz2vxVW95K0z9R3V678Bx9ptO/krHhO7/MJOfn7PswmiZvCxlTsgYn7AerYeUbyvd7vJn3RDgLWMvERw+fCBQ/JAKEVPtbzgzCpQDR1V9QGYzxBD3XhH8Hn8gYDf0+P2dPusNoejs0dweH3WQme35/c++Fo2lz/g8fi9XX57p8ft65L4PTab14cmXbDe/oBPOEuPKJrfFQQPjLHN11nwO/zdfoe9116wMq+jx2dDwFCAAvt9Du9Nm63H7wl0FuwIm309DsSPPTZHoOT3dQY8LvEL9mejvP2B3u1hPX5/p7fgQ6j4Ube7gAq4Wx95BXu3ZLYEV9ozK8AdccwW/AF4Y7M2n93jvsnYJ103Z/2MBQq9PuHMPKLo+GfsSo+9cMvfZe+61RPwsltuxPufAHGnP+BySMDPboE50MbWGXAFbAV7r2AvBDzejzo94DKXzWYLOOwebObfnn7jRVEefd/U3c18fl9plrlnC+4ul76AEPGm12Fl3d5Oa++sV+J2+CUOu81LznUBbjbEXOgMdNodLtbrB2IPC8Bmuz487REUJZrpIYSeTK9b8PyrR4/wt2CVuMkMc8sNzkWV3n3TC1uNarff74aFlng+6RZ4J/6GS4LkbHxHlf5psfgsHOTKSUbvsrk507rsPv4QkZOv0El+iNWqtwcgTDAwVkTvdfFkvn7XM/U3T7uQd3/fVPQzOMGKZdYmECKKkEnUvF7weCkk5skBt83nFvb6JmfBeD35fVObL2C32SR+L2Tp1/ut8K792Kg2n8vvs0uEQFcnwsMAqsle2aluj0PGv6N6qsueb/WQ4Eo9jlue2YCju6fTz6wFb09np8PPfN03A72II+y9BYcj4GeuHoevQGzsK+xZMb34DaBTrNn0eFy/B3NB77gV6LSBX31dvVZ22+eDj9UruLqFLiCmfHXBVaDk/Sc+r83fXeh5Qke48TrFiN/U78UrkXRJProFx4rBqfI4rAV7j73gcc8iMPzkZgGIu7sDDocd7liX0OOy+R2B3r2IT/vz1evvCNa9E9YXrFDigrdg7+y0e0iru+0OgRB7PX6/YO1izGbrZS5fT8CH/d492/0k4lPsXjdf2PN4fBuz22ejYIgy1/TYVC8+UBZP4YnY6XtOtSfMFDE/NcIpTgC9/cS/0at+p8kfqH0FQMxRUyhMRzxd73NV89k7G4G33NkewulNAHX0/PdXU3pOp+fVfOHDy6+qnNJvAF3/i6HhGaWl5cmKZ/UQW/3ldH4D6P3nmn2taLVa/r5zqq19ardraxdbTqXxuvNpyz6TfRlF22D49LQxFP270z8+n4a+WGn54+nT6g+/eOYuPg7iL+6cNMAnS8efDA0vV6H3qkzLn04bQ/15F9xd23m7VjzQlp3a7dPdC7RnsfhJ2Ll3AbV/PmmIe8tuZmpZ7OvrG3C2GNoMDfjlpaGB3sp9A0OX8UnnVGHQih+GhlqTlhZ+hF7O8bJh1z7RGv5y/VTFUL9q2ZGmYbHkLDKnNtS3GJ6bXwoNhvr7w9rQ3GJb/1LQabi3aOgvAuP8/HzQoDUEl5aWBg2Lff3h8tJS/+Xy3FzIMNi3VCzPhYP9e8T8q5MGubvc+XSXiBsWF9rKzBkacLLB4kC/s39okA2GBoKsuDDXz4qh+RAbhBhZqL8PwBdLxb6QkzmXltC8tBgOLrJgcXBu7jIr70as1Ro+PUXGq/mvu+20YXFBC8TzobY5vAYh2ba5xb65xZCzb7GttBhi8wOD0AQ2vzQHpl0caoMasLbBgTILDQ0WhxbZYNv8wmKZlcPlPTvZ8NfTo9QffrHbxBhCjBBDsKxoGIAuD4X4Wb8TMmTOflYeGDRAxv0hVm4whEpYmDJbXOi/zAb7UIeWdweXoCDlxaG9xuuLz+lmJw+7+ULHvb1U7Aw2hAfDhuK9YktL8LKhv2/QaTAUB1EVvOc0FIuGohPKPzg4eLmlocUZpBrnvaAhjJpweDAYLBf5QRjj7BXyvdOSAPqsZTe9tPB4oaVF22JogUfcYOhfogWBEYb4G8QruIBPYlxtNbgw0AU6NvCeBnGQ3XhBeC0fnw7A1z8llsGWBDqDOM8qMjqH/rYRHE5I9F5901YXyVDtQLyk5YtBJNWA63xBOGm11PbLKXGv/83AZ+O8VwwHSTmD4YbiZYNzsYjDYLBoKN8LhrXFYLHcEFwMalFXLA/eK5ICNDSUcaa9DFV3hgfvORuK4XBQ61wcLLcUw1ocOQ3BsqEYxIhVvf63kwZL5fMvOOBBtjjnXCRqYSG8nGyxdK+IugWYqKU52OG+OUNokd3DhXtFGGwnRxBcWGTFxTnqszjPyqxYZOF7g3NDbQtBmK67d9vYIFnAwSrdt4jG62RLx7+ThjYYlkJthnB//8KfimxgYGBxsa9tsK/I2hYHgAH+SGl+YDHcP08WOWy4PD/PghAx/I9S/+3y4twQeIyckKGFIRYeXJorhedwVA6xAVA6wzLW3C/Dv5+8e/2h6CIb4HBAHKDcIgsu9ofgb8xB1trQQhnuxxAkG2KoG+CI57EWweI89m1wyLkAxSjOh4pFMFeJZMxQUR4iGfeTjMOE2DkfrjrjJ54A6qg51OHFvlC5H1Cdd+FnBuEp9oed89pgqC04N38Z0r9bbMPlwfLdsME5F7rr7F9ETyeqwmizGCzOzQXDdy+X72oHcTUccobvgq7a7mKnGO46QyFY+haYa8NfTlrIO6meakAAU6zVVsMCMsS8ElFFW/WyaNJRhsIN2lovMaAQLXO1FTfqhuqbYb7cwC2/lrvXJ0lRdz5tqZJwLW3HubilWtVQZWptcL5Pu4diWxrC1UOxMXFZbZQqV9MLfM4r6aJ2KUhVJ8tQzX+87HQ6tYZyMWwoO51hQ7hY1DagLny56CQxlekDfmffYLDB4CwaDJfLhnLZadBS9FsuNzjD6FHtW8alMDVqCdOgOMVVZ4szXL6M5oiXQ0Vn2XD58h+bT/BZ4+dfzC30MWeQzS2E+xeWWDg039fXNlBaCN7tZ9h6hjn+ES71DfS3hUp9fdq5xSDY5vIgo3ixv40FB5eWSuH+Eqhpfh4hVGhhoA9MNwBq6qfYi7VRtBVmZWcpPDQI28eCJ5kA6viTAeEQcy6E2oYW+wf6FwzledDLAIgqOMfm2qDO8wtBQ0uZpo6fMIxyX6nY1rc4t4jQeB7AguHQGqKLodBC2/zQQjBMjS4H+wAxtNSHbiUgXpwvs6GhAdyjLcQWDSeZAPqz1jAA9nBCgKXBfohokKK8tqGQAdFtCNEvvKalu5DxArViQXgYS/OYd5Ax7GIDCTU4DwE65+GiBPvn+kIQOk6X5ggxGxzYQVwMDoUXFtv62FLbCSaArv/FYOgjLJdLmEg/Y0Phu2yOhYE4PMSGYKu0jMF7aDAUGQsRzhB0AqobLvXTJp/v10KrIWhEkGwgPM+BMQZGvwxBh5baFqAa7DZjd3FaXMC6hYbAzgbD/zsp4/UrmNI2A17aNpGA2kAgoCFU8IMWSli1bee0agmtNmiA6GO2UUILDRFs8L4t1awYPtrEkWlQFH7UUH1rOLEEEKV6eASkJULRaqsho5Zzz3ayklfvJDAbxPhh+4r4HEZkoOp1rXZXJ20tbuJH1coTSgDRQwgRaIN2FybtNgytOM1ds99GTdFgy3bdrrfaItRQN4ieVm1MrXhHbctfT8J47Un1HFZewaMow0kwVMc9Q8sJlnuvX8if/a+Dyj++gvI/niz/+NpjqI4x9UU5fl5mkcvlu48PLeqx1y3kLyMvF+2RS+TL1wv4zqr6ZAFfVK++XuO12X7CgC9ebP+P1wn4P1ufT6dfpebLW//z9QHuGDlYp+WHnD3Phecv7X97fWHyfx1ktlAtV+8y4ThsP6Cp+qALtYHQVX14k8h/vS7A15cP3MVy+erqqHpbhHL56ENsAPnTgldHh+UXd7V7CrA8Eh0ZOQQwjbH8umKoLw/UaXmEsftsVS2P1HgzEsUhXtsEW6Va9dVV+W7SVdc+L+JHHcEIbDg6ys/l8icXZBvyl68hy9d8KDO1j7CIOhIZfTB+P9LKWvG6Oh5ZHn+w1qoeWXhQikTXAO0qi+CFQ5Dqg6G1UlS9UmLLraUHD4ajC8NsRD26trYWibKxlVH18Ip6bVg9Mrz/HdWjr4Ghmi80TxzMTOq1h3DF1A9W5GsrrewqXqPAPTrGouqHY6OAyaKrgBsdo0M5qUQ0UoriwigbjaytRFbZ1SiDdEfZ2FgpOswiw2Mr7L46unzAGrdPvA7jBWY60KCoh5lcDelG1SMjV0UZs9axB9HxqPpBtJUjLo20suFhEfHFCHbAeDTK1BE2qr4/pl5laqwSGx4bW11ew2FkeOHh8H1ozUGW8tUzVHPVoT6gQGPvj42PrjwAtFY2ssKiQLw2HCWpXr3KET+A8CHSViCWE2I5tYQkI1ALIB57yNQjD6Jjy6gcXlM/BOg19fDDg/bR63CvP6P1PgiyXN06thKVR5ZXVnE0NjY8HBmLtK5El0eXV9WRlcjo2FgU5/QaHSMZj11Vj42qr66stKrlaLLKlsegQlE6H10Zi7RHV9XRaHs0ehBieeSzVw34zoE3r626mnay+NY+ugxOVfMiJ6amY7n4KVdXW7fzpoCPKgi+nXM6GWiqpMtkvA++XfQVG6/mNw/exNVV579VL4RYCQIfi+wwL6+Vr6yK19Wry1zY1RKJyHdrENh9ZeWq/OIu5n7qdvI3X6Xxar7w+ejB+kXTjXAqJQKFsCIk1ghbia7iQqTmQNF1UuUIrYZ6eXj1Pkk0wnHJa8NAwmjVPlZaBp+rqfOuEfbe91UyFMzW3w4ADGkwxkZH4X+MkAG+vzwyAkKKPBiLlsaGr8KGs4ei+6keXWAP1GswaWPqFZjz6NVl9XIJfUWht2KYYTVI6z6qsFrDY+rIQwbjjxEe7Bu/tE+9SuP14YHMJF8ebiXEoNTWkWHuekTvr4zAcpWiMLgwVKxVdB6BdFRNRpxhkVqhBWo5W1EDMdcMGPSV+2q2srKmhtFnY8sM5CUHSd9fGWVX9xVy6ytMAHWMHeh8qEfGwKmrDIiAG04SBMjGIe2xB2pw0f3hZXZVVGQwr7qdEK+wZUZON6wP6Yc6QsOMMjkhHrk/DMMNv0RdWok+ADO3Pnw4VtWDp4T8ChnqswNTPfJRtgLPapRF126r5WuMiObq/THIBu7Iw/utJKyrqwRQPQyhq9kyiBqcy/UUi4N1aCUxt7I19ciaWhxppP3h/SgtYHT4fmRtBNS1/56KvLK/UncnerCIAXd1eASTG4OlWVmIyKOr7aujeAevLkfwthqNjKy0046PrkTV0asR1OKXK/pyq3w5sjzcDg2Nou1qe/SqenQkGrmI+AkaQSPIV6PRg/z5V5YAav6PQ/IAo8tq9erqKou0kyc1puZRD38hzOVRs1q9FuFNiZM5K/NY+qIYUqvVI6Ncw6svomMCo6bNTaPIDwqoiRYmXs0z9M/330bibeUcVqSVU4xoYeQXd97Fme3q/1TmVwwJd7H5IST81N2vvpKveXX8rf3ZM3gC5esq7X97Fcbrs+fM5p1EeSXudQelek4t5vZlEvLL3cwHp3pORZG/9Oz1yT+EOLy8fIba5yHEdqruFBT5xfaJlwuYUj2nu6hfbgKoY7j1NZSrV+n3RUvryMtkqPdil45Y3ngDv3ivlks7hy9cfvazn/EP8fDpYnqJf0bj+jcqVb20Xrpf2b92/6JSqRpRVLzf02W7emfQWrVqVxFvuqcJtWpUfXPjpfHT34319eKt9ty9Ea/6vXPBW339nrrtpjsD8DHobddq1Ve7VUdv5CvTqOLvKNtrsb0Ktb71jdVSLzX+/WUBvhNT7SORFyiNT5fd1U/Ie7/e4gcWur7xycv1jdJvXhJDdawbVfsp4akrjcb1l2C8oCcfmlRPL+ipLFLTS/k7qh1JY6P0jEA2Jl/G89X3TPvsmQMKlobrP9lj2CUy8PVky6TcltLn9lCqehUawybVU9P6HUux+wgXn//mdF8T/V8Ux7RfYKYj3BIouNnk+DhSqmwUL9GKbA/GbTrsUyOtgohKKlbTCdktGqs2xPMiNn5z7L8B1EzMdIRbSnUWFBVtAy5TVQ2sSmrUxWKqbcQEBs10ppgJnwSeg23kXfjCgPlAEo1HgSwFQx3XeN355ii3VEl1326gJFQ6i7FehyLVGXUQuEVXr/tunFUsOqlUJ6WF0elUGFk3Nc7iKqNF12jU6cQeqnqjxdhopJNL7A30PgJibJXYcYxX84VmMNORrJZUN7mR+Ipd0iUnkpY4SiyenIrpEhNxU4wlH10zxmOxb03S+hhdArbkRvJrCxrHLZcmJhNG3kMXR99kUhdPmuKmS3HdEW6PojsWQzWDmaRHlPFkxRJjiXhpnX33VWXjqyRbfzyRYMnNySSrsM1r7FKFxRqlCba+WYHcJ9gGSyZZYjyeTE6w2PjUOktMbaJiYvNaJZ5gpji7dkSeMB3rP9Lp+M54pH20jbjy7bXJzWtTm9eS7Fq8kmQb44Dx6ySLlSqbLFYPxBssTognfr05EWcbjyevocLCLiXY1+zx4/HklIg4ZrEc1fkxfncchvpYdzQq3kb87cajUtwyUQHiR5XJBHv09Tq0eurxNVaJiTL+Ks500OpS4nE8yb5+lEx+vQ6wyQRLTFa+fpSY2Hi0QYiTjy1HA4wp/P3FAd/ZYSYYWdHsinSxq34PeamM8W91sU3sxcdxHbalJckmp0y65OYGtuYG6idjuCqVxiYnJpNwXnXxjbhRl6xUksmNStI4+Qbvi4brk5OV8cSkKTlhqd1TWr8dWe2FKNZWJQNbD/f6RSn577pdAiYGEVmU20RVff32DLY/iG5gmi34gFXGsSrJyDwbLWR+oaFSHQyzEexjQTsiY7SDIuIy/UotRpWOE5xRZ7kW+xaG2rjLcImuzJNCkHKaw1rXV8MSGK8X/Y90Po/trCZfZ2n9fjq+LQIi1Fro2igVPSrTG1JySqScfGlJTIkkua3UjNo08hipah5VdAkOi9SYiMWSMZzstiLSPffcWWSx4o2keAQnp9H0Is9Xm7nZ2nGRdCYT1t+kMxrxMomLjwOdyKBSqudvKnoTCz8AF2PWODJBhdHdVKlMJakjv2rkXeq5L2k0mXTx71AH1bBsJDfjiSn4JgBA7er5WJgE7qqjmUhpCtVTupkluSnyKMHWffdiDPWeacdsWTaxE2OVzUosuRGbmEr8kyW+SdsvPlGpgGUSjxPYcBPxZOXaxNR6pbJJ1YnJzc0JHclPF9+sbMRMm5VKLME441Y2kuhdWd9MJDfe4JLG7t1IxOOJjfVrm5uWieSUZSNBiqoybUxU4pY4WlumNitxXQJrdqliWa+ABCrrFgwzxe+GadRm26h7oQTQ9W+M2yrcaMTMpizJdTDIxPiG7hED4cD4xpKmyhQMkWl9I74xVYl993idYSVYzARefYM9im9YaI/pJjZiG1Pr45bNiWQJUyQbzGDUEjGwNbsE4UhVdJbYnEow9h3bwLY2wuIb4ZFLTWy9MnVtcgI9El+Bs1nclLwEgi9xLgOxm5KmyU0TLu9sAdU3L8JQf9ft6HR9oyVOZAHY175jE9cesfH1x5iSRWXZ/Baaa0ywyvjjqWvrbGN905Ich/llJqwN5JKIEeLNX1em4pu/jlcS49eS4yDpS8xyiZlM42ydkMKskYnTbU59zaZY/DEm3xhjl0yQssrE4hOblkocPbBqxGAW4yUW31z4Gv3ZI0zCZJmaxPrt0BgMwQswFJipcTu4k6o24uNY5TiDEPABGT9ilonHm1OWypQRMh6fSj7GlXUWi1dwc5NunZFbuT5+DY6GFK7VJktcApikaXxzPG55vPl4AohjJgaIiXVMVgXfpJLcnCDxfwWmVtVjQYECDimbwu7hJ2wT7ssUm4T/ZoEztsE1fXxi0jJJN9Vt70EYj9iRE0DN68bdZlkVS17SGS/BhMYSuhgtvikmNV5KxoyIhyCHhMkUQ2gU4+emBAg3YaSWwMRlXEnEoKdoLjUlE/R2SVdvSqiMCZMxoZuM68iqJy6Z0B6VphhtYFPCMjWFvalKJBK4YMQ9MQAu452OE1CkpElFk1DFYuiu2kUk0qMlgIjL4FDvZiCpCu5Co5hpJEKgnUd5zMZqNIdrKqIVMT2p4qSDHawCciLYeJxCIKmRaMtImWBKWnIWpRQksRXPg5JplvKsAg2mUiXh1dOAxFJ0d+qLpvTLEwliThnvjfRS7XGIj8RQIjPtyeZRjrmxlqCmmF/0QMTMMcX8fP6cghvFhoSfTqgjKKSajm2kUfnVej6OivrwrFJjdSjqwS9iCYxihoTjFfMJIsnTLyU0qwfiSkn3ph+NyaMx1Memp9KnJFWeOBWzF5Tk4OmOetEfEPMcFNnzwJ5nL6TcFHBUombQJVIO6if6Ho2iQMWEEG9aX02i8KWj/gSyXiqeUuuqv0saxi0N/6XF25v+NX5c09fnKTeSR8p8nMpiPEr2mlI9Lykpf2IFm4Xc6+eU8Z0jZfNOaVEdIQHEUz37YH7iQcmhd6ttNV7ocLdZOPx53CHj7n5+s0+7JwZ6XoaiVE9j/ZPPgXZFadV4p3aX2kKongiV95lsbTl2njrtmWH1sdrOM6ftZ4v8Q7X7OWa9dL+nWLXFEBvUm57zz2h0JMmtfaEihkxPFVO1VI+3z195ea4EEET8P49S/uEI5Sf/8JOf8M/jlP9WLdsHh5XnckM6ft50KousWp44lh1Smpp++uw/5w4Rp+vOTVE2Pcd/idWROulpvsSikKWevZM/UyoVJz3Rl1eUyu+fpdM38sfBq6iTUXcFihILrKjbO5gMU+CtqqeKuroD7kY9FbJjzGR7oPThDxubL3zfpFQeY3yZQqZU0C+wyZ5SFg9WEhcAAAhuSURBVCXWQamQ1ZBQi1qTJ26KRoq6nasvXpSKXx4u5D+nj3UTmSaf1ig1V2R1MqXsSloGSe1AIanL8nlZDQdaNCmfwioW6Igmn8o3HWP1t297KEN1ZGWyYyys0pxlM1lNmqU1mjrzDAbTyJQkSvzSkUZmzkxrNEqshEZZJ0uzPISu0eASXcaBBopPy6RpUmqmGctoZHVKan4stcse5mu+dwyVhkZrpqe3ciyryaYz0ylzNq1JTWch8mwav6hIZTPZfCqdMafw1pSidjJZKpPJpM10OZvNZvLZfCYty+cymvxWNqUxZ9KaDJodQ/FkiqbPDmaojlTTi48NU6Nh+Vw2uwUZ5zPMzFIplp/JmvMsZc7M5HGNZVOZ6TxL5/CmycyYWV6pyW2lWCrL8rg2PZNNsenb02Z2ZTqTn8lt5aAFNFD+xQEDsSJ1sPH6XnYs+6gE1OlsagYf6dyWeSaVmwZUc47lzDMZcy6LYzMh/iGXwyrkqogzWJrpLC7QK8/MKXaFpakZTn5gKcbMMA3HmFSdrOn7g3IhN9LHAqyAjLPT2dw0yXh6mhDnzNlx88wV9gNEDe2dMWuAaoux3A8ss1VFnAPirSwtDfY4FCDFsiwD9b+tIcRbkDGZgONMS5k+KBvyC5lCdixTrckyNsPyQEzCmoGymnO5KwQJuGayVcSaNMnYnCXEMhExaqcz5swWQOZpA6TNaRxlZ35gJOvccbQaRSb7+T7Gq5kcaqXsWIiVyqb0NGwNdt8MaXLKvHV7K53LA1V6i0Frt8xNkKNSkwFiTXYL217WlMmYx1NpaqjhMp5mV8wZRjpxm6VIW465j+vIwhBDPa3XHVfqDmLH5x9bptEogFuWTjcp0qDntEZGBJ2uw5FCkwbLanAPHKRxTZYmItLUoRFOZGgjg3jTMgyQblJijDqM1JTG2zFpWVaX2o+hPlMeMrBCqeQuooI8yB3fkNxJcK1ie6XMdRql2ELG3UxyNpXkjijIFaNXtSUsBvdC6bqM9pqMj53OpRXcbeF90UfJPVVFtY9CxudQp+BOnVhNHKGpqzvYY6XW+7nXN/KHMZPoMCrrmmSkuyKAOiJvmbgKNCwZ61w+Z1ZSaEpQRDvIZ83XjHci57Gu6uUoaSFlsuo60pLSqstoERTV9UDBGtKxgpxSCnOoVkYOqpI77nBWcincsOmQCEghyz/NUN8fGjNhQCCBd0SOkULTJDPTB04VGjhWdGoGhSjT2XTWjCo4TagQx9OYzRAB1+YmVMlwzsMJpRmqS6PB38IIGpGDeA36NjVpSGP4dGlHNNGdNDhqguPGZyEjb62Jemqy+Sa6yUE6qtzXvb6TPpSLlbLUllmWyZmnr+SId/JwAc3TsCx54tN8aobNwGFWNqVggNO5TJpYmKVxK0XTFrudgfcJV0yRmjbXUU8NxRrmabalybGZNPrMpNIzqCZ0GfRD65RmK5/nIyjTZAZh/Ii4yDdJb6XJs6MxQQt5DDpN3W+nDlRrUvj0ntxA84WOXxxupRVg0bSGWCWbZuBaYg94Gz+w/DQhRg3sLpql4EFMZ+A/aNKYpAa6qpn5gTwqmj6NAfNEQKDKoC4Cm8ukZrI589a0OU1TQEszt9DpGY4YSoF1xsLm4IcCZnoGg6dZLst4K0wAopj5afY2OO5gidG++Ole4/Vh+jBzSPo6k8sCwzRf2zSId4v9MD0zDbD0lpsBKtqlKaYxM5CyWTPDhYb4ANezmLsGVnhmmnrPEBD44Dmo40x2OgPJ5TWYL+1STaZkVmLZILutrWnGjfn0dOZ2NsO4R6I0Q5vEJcnDT6khvkKOWupQoVECaA8zHe5sIRLIXiFNzcA7ItQs9QMQZ64AMeSORQdsDfYnJpuZmdmagUtNMjZjq8xkr5DfiFlmspjdeIqHVoQY/ghUF7q6tYUBafuSD0OKT4hnslha7GY0RKPcDK1bHro2AzedVIb0pqrVYG+sa+owEsOWTe3+L7E+OzxmUiCww/3hCqcxj2nMn+WwvtPQcFGrU7TYQAjEaTTLZBEeZGcyeXKqaOb523j7AcECu7KFnunpXJMMxzAHV1Lp1G3qDDllZxA/40a4WQbOOWn1VkbRlJ1BwDXN9TiXys/AWYXC5eCYZFBPTbE4ebrv4VJTyGoM1UzMdHhbhSbFoNEUv2VSuTyCgvx0KpfOYCLpLISOI7zN4JZ5oifMOZfPIoqCoJVNmVwupcFOz2f5GHl43liJJgWcLsSNW9Np9MjAxdqCAYBEUWNG63RTDuEI1AGanp2pjplGd7opIMJS5Ke3UnBYc1iDfDbzbF+0xlD09O2XMuXh64MoFu7wNJQUc8LebKojsgA5i+yEH1BIjpwsTljUCNRhzqYo9qdAn9gJswIW0Bqaaqo8JKMkAHpQA02Gm3vUKjj3yGRmNOQOBtw2LFGTEhRE9ybHXUbuGm6LGDpjVnCafJZnJvtlzXjdeXbEjRExqpIn58iHoVyVQiF6IDwdJUNQplRy14LuTP4JPATKdMh4rYIQwvJSvgMYFDxwJceL8nsYDY6IUlNHThCZ55qfgttS5ozaKsV0Ibe7mrxoaJXcCcOiKavzOhyEMl01Xh0/lykPobI6ESOAcHeorpaPrCUtubPFD+pEX0q5Q+xKcgUVVWdQKf5uZ5Vk1fPaaOJIdeKwVCGjWE4mdhCHFO8iU4qLqqi5e4rq4j1TblnxX6J/eIxMz54z5dNVexruvqQUF4lcVawkN5xKsYVCPKn1UPKf7TvwNaSVkYknoptdV1Wr2t32L2jH/9xAxzNs3Bks+zyCElVKwR9RfH+M3NbZKVyVoBzfU6qn7jllfNhTvNdRnnjG+OyWT5W6pqb0jQtfXnm55af87fnLz3/680PKL45Qfvlc5cv/Dwo085GGuQ/6AAAAAElFTkSuQmCC"/>
          <p:cNvSpPr/>
          <p:nvPr/>
        </p:nvSpPr>
        <p:spPr>
          <a:xfrm>
            <a:off x="155576" y="-144463"/>
            <a:ext cx="304800" cy="30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"/>
          <p:cNvSpPr txBox="1"/>
          <p:nvPr/>
        </p:nvSpPr>
        <p:spPr>
          <a:xfrm>
            <a:off x="464441" y="1674223"/>
            <a:ext cx="11454845" cy="992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443" indent="-571443">
              <a:lnSpc>
                <a:spcPct val="96291"/>
              </a:lnSpc>
              <a:buSzPts val="3850"/>
              <a:buFont typeface="Arial"/>
              <a:buChar char="•"/>
            </a:pPr>
            <a:r>
              <a:rPr lang="en-US" sz="3900">
                <a:solidFill>
                  <a:srgbClr val="FFFFFF"/>
                </a:solidFill>
              </a:rPr>
              <a:t> </a:t>
            </a:r>
            <a:r>
              <a:rPr lang="en-US" sz="48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слухайте, зберігайте спокій, говоріть м’яко, будьте привітні з дітьми</a:t>
            </a:r>
            <a:endParaRPr/>
          </a:p>
          <a:p>
            <a:pPr marL="571443" indent="-571443">
              <a:lnSpc>
                <a:spcPct val="96291"/>
              </a:lnSpc>
              <a:buSzPts val="4800"/>
              <a:buFont typeface="Arial"/>
              <a:buChar char="•"/>
            </a:pPr>
            <a:r>
              <a:rPr lang="en-US" sz="48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вислухайте, що вони думають про події</a:t>
            </a:r>
            <a:endParaRPr/>
          </a:p>
          <a:p>
            <a:pPr marL="571443" indent="-571443">
              <a:lnSpc>
                <a:spcPct val="96291"/>
              </a:lnSpc>
              <a:buSzPts val="4800"/>
              <a:buFont typeface="Arial"/>
              <a:buChar char="•"/>
            </a:pPr>
            <a:r>
              <a:rPr lang="en-US" sz="48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не влаштовуйте детальних розпитувань, щоб уникнути повторення стресової ситуації та загострення переживання дитини</a:t>
            </a:r>
            <a:endParaRPr/>
          </a:p>
          <a:p>
            <a:pPr marL="571443" indent="-571443">
              <a:lnSpc>
                <a:spcPct val="96291"/>
              </a:lnSpc>
              <a:buSzPts val="4800"/>
              <a:buFont typeface="Arial"/>
              <a:buChar char="•"/>
            </a:pPr>
            <a:r>
              <a:rPr lang="en-US" sz="48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під час розмови намагайтеся перебувати на рівні їхніх очей, використовуйте прості, зрозумілі їм слова і пояснення</a:t>
            </a:r>
            <a:endParaRPr/>
          </a:p>
          <a:p>
            <a:pPr marL="571443" indent="-571443">
              <a:lnSpc>
                <a:spcPct val="96291"/>
              </a:lnSpc>
              <a:buSzPts val="4800"/>
              <a:buFont typeface="Arial"/>
              <a:buChar char="•"/>
            </a:pPr>
            <a:r>
              <a:rPr lang="en-US" sz="48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назвіться ще раз – повідомте своє ім’я і скажіть, що прийшли допомогти</a:t>
            </a:r>
            <a:endParaRPr sz="3000">
              <a:solidFill>
                <a:schemeClr val="dk1"/>
              </a:solidFill>
            </a:endParaRPr>
          </a:p>
        </p:txBody>
      </p:sp>
      <p:grpSp>
        <p:nvGrpSpPr>
          <p:cNvPr id="283" name="Google Shape;283;p27"/>
          <p:cNvGrpSpPr/>
          <p:nvPr/>
        </p:nvGrpSpPr>
        <p:grpSpPr>
          <a:xfrm>
            <a:off x="12242798" y="3196186"/>
            <a:ext cx="5644055" cy="4323914"/>
            <a:chOff x="0" y="503785"/>
            <a:chExt cx="5644054" cy="4323914"/>
          </a:xfrm>
        </p:grpSpPr>
        <p:sp>
          <p:nvSpPr>
            <p:cNvPr id="284" name="Google Shape;284;p27"/>
            <p:cNvSpPr/>
            <p:nvPr/>
          </p:nvSpPr>
          <p:spPr>
            <a:xfrm>
              <a:off x="1568911" y="503785"/>
              <a:ext cx="2535778" cy="2412195"/>
            </a:xfrm>
            <a:prstGeom prst="ellipse">
              <a:avLst/>
            </a:prstGeom>
            <a:solidFill>
              <a:srgbClr val="49ACC5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27"/>
            <p:cNvSpPr txBox="1"/>
            <p:nvPr/>
          </p:nvSpPr>
          <p:spPr>
            <a:xfrm>
              <a:off x="1907014" y="925919"/>
              <a:ext cx="1859570" cy="1085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>
                  <a:solidFill>
                    <a:schemeClr val="dk1"/>
                  </a:solidFill>
                </a:rPr>
                <a:t>Безпечне місце</a:t>
              </a:r>
              <a:endParaRPr/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3017446" y="2386545"/>
              <a:ext cx="2626608" cy="2404351"/>
            </a:xfrm>
            <a:prstGeom prst="ellipse">
              <a:avLst/>
            </a:prstGeom>
            <a:solidFill>
              <a:srgbClr val="5FDF45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27"/>
            <p:cNvSpPr txBox="1"/>
            <p:nvPr/>
          </p:nvSpPr>
          <p:spPr>
            <a:xfrm>
              <a:off x="3820750" y="3007669"/>
              <a:ext cx="1575965" cy="13223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>
                  <a:solidFill>
                    <a:schemeClr val="dk1"/>
                  </a:solidFill>
                </a:rPr>
                <a:t>Дитина у безпеці</a:t>
              </a:r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0" y="2307609"/>
              <a:ext cx="2545639" cy="2520090"/>
            </a:xfrm>
            <a:prstGeom prst="ellipse">
              <a:avLst/>
            </a:prstGeom>
            <a:solidFill>
              <a:srgbClr val="F69444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27"/>
            <p:cNvSpPr txBox="1"/>
            <p:nvPr/>
          </p:nvSpPr>
          <p:spPr>
            <a:xfrm>
              <a:off x="239714" y="2958633"/>
              <a:ext cx="1527383" cy="138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2400">
                  <a:solidFill>
                    <a:schemeClr val="dk1"/>
                  </a:solidFill>
                </a:rPr>
                <a:t>Безпечний дорослий</a:t>
              </a:r>
              <a:endParaRPr/>
            </a:p>
          </p:txBody>
        </p:sp>
      </p:grpSp>
      <p:sp>
        <p:nvSpPr>
          <p:cNvPr id="290" name="Google Shape;290;p27"/>
          <p:cNvSpPr txBox="1"/>
          <p:nvPr/>
        </p:nvSpPr>
        <p:spPr>
          <a:xfrm>
            <a:off x="464441" y="429959"/>
            <a:ext cx="17391761" cy="1015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20"/>
              </a:lnSpc>
            </a:pPr>
            <a:r>
              <a:rPr lang="en-US" sz="6000">
                <a:solidFill>
                  <a:srgbClr val="13A6A1"/>
                </a:solidFill>
                <a:latin typeface="Raleway Black"/>
                <a:ea typeface="Raleway Black"/>
                <a:cs typeface="Raleway Black"/>
                <a:sym typeface="Raleway Black"/>
              </a:rPr>
              <a:t>Як стати для дитини безпечним дорослим</a:t>
            </a:r>
            <a:endParaRPr sz="6000">
              <a:solidFill>
                <a:srgbClr val="13A6A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"/>
          <p:cNvSpPr txBox="1"/>
          <p:nvPr/>
        </p:nvSpPr>
        <p:spPr>
          <a:xfrm>
            <a:off x="380896" y="1429619"/>
            <a:ext cx="17433941" cy="10547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731" indent="-685731" algn="just">
              <a:lnSpc>
                <a:spcPct val="83791"/>
              </a:lnSpc>
              <a:buSzPts val="4800"/>
              <a:buFont typeface="Arial"/>
              <a:buChar char="•"/>
            </a:pPr>
            <a:r>
              <a:rPr lang="en-US" sz="48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Приймайте та підтримуйте всі емоції, які дитина може висловити або проявити. Навіть коли ви не можете подолати занепокоєння, тривогу дитини, ви можете допомогти їй зрозуміти, що такі емоції є нормальними після пережитого негативного або несподіваного досвіду. Якщо ви знаєте, що збираєтеся зустрічатися і спілкуватися з маленькими дітьми, ви можете взяти із собою олівці, папір або кілька невеликих іграшок — вони можуть допомогти дитині висловити свої почуття в інший спосіб</a:t>
            </a:r>
            <a:endParaRPr/>
          </a:p>
          <a:p>
            <a:pPr marL="685731" indent="-685731" algn="just">
              <a:lnSpc>
                <a:spcPct val="83791"/>
              </a:lnSpc>
              <a:buSzPts val="4800"/>
              <a:buFont typeface="Arial"/>
              <a:buChar char="•"/>
            </a:pPr>
            <a:r>
              <a:rPr lang="en-US" sz="48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Якщо ви перебуваєте з дітьми певний час, постарайтеся залучити їх до гри або просто поговоріть на цікаві для них теми з урахуванням віку. Пам’ятайте, що в дітей також є власні ресурси для подолання труднощів. Дізнайтеся в них, як вони справляються з труднощами, підтримуйте використання позитивних стратегій і допомагайте їм уникнути негативних</a:t>
            </a:r>
            <a:endParaRPr sz="48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6" name="Google Shape;296;p28"/>
          <p:cNvSpPr txBox="1"/>
          <p:nvPr/>
        </p:nvSpPr>
        <p:spPr>
          <a:xfrm>
            <a:off x="464441" y="429959"/>
            <a:ext cx="17391761" cy="1015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20"/>
              </a:lnSpc>
            </a:pPr>
            <a:r>
              <a:rPr lang="en-US" sz="6000">
                <a:solidFill>
                  <a:srgbClr val="13A6A1"/>
                </a:solidFill>
                <a:latin typeface="Raleway Black"/>
                <a:ea typeface="Raleway Black"/>
                <a:cs typeface="Raleway Black"/>
                <a:sym typeface="Raleway Black"/>
              </a:rPr>
              <a:t>Як підтримати дитину?</a:t>
            </a:r>
            <a:endParaRPr sz="6000">
              <a:solidFill>
                <a:srgbClr val="13A6A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992915">
            <a:off x="14162749" y="-758175"/>
            <a:ext cx="10143755" cy="7375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29"/>
          <p:cNvGrpSpPr/>
          <p:nvPr/>
        </p:nvGrpSpPr>
        <p:grpSpPr>
          <a:xfrm>
            <a:off x="15455950" y="303517"/>
            <a:ext cx="841217" cy="844988"/>
            <a:chOff x="1813" y="0"/>
            <a:chExt cx="809173" cy="812800"/>
          </a:xfrm>
        </p:grpSpPr>
        <p:sp>
          <p:nvSpPr>
            <p:cNvPr id="303" name="Google Shape;303;p2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04" name="Google Shape;304;p2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29"/>
          <p:cNvGrpSpPr/>
          <p:nvPr/>
        </p:nvGrpSpPr>
        <p:grpSpPr>
          <a:xfrm>
            <a:off x="6706917" y="6872672"/>
            <a:ext cx="3399093" cy="3414329"/>
            <a:chOff x="1813" y="0"/>
            <a:chExt cx="809173" cy="812800"/>
          </a:xfrm>
        </p:grpSpPr>
        <p:sp>
          <p:nvSpPr>
            <p:cNvPr id="306" name="Google Shape;306;p2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07" name="Google Shape;307;p2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29"/>
          <p:cNvGrpSpPr/>
          <p:nvPr/>
        </p:nvGrpSpPr>
        <p:grpSpPr>
          <a:xfrm>
            <a:off x="16297166" y="1887128"/>
            <a:ext cx="2538053" cy="2549429"/>
            <a:chOff x="1813" y="0"/>
            <a:chExt cx="809173" cy="812800"/>
          </a:xfrm>
        </p:grpSpPr>
        <p:sp>
          <p:nvSpPr>
            <p:cNvPr id="309" name="Google Shape;309;p2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10" name="Google Shape;310;p2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1" name="Google Shape;31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757" y="8903465"/>
            <a:ext cx="1611935" cy="105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25570">
            <a:off x="725706" y="9661849"/>
            <a:ext cx="3090939" cy="52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9"/>
          <p:cNvSpPr txBox="1"/>
          <p:nvPr/>
        </p:nvSpPr>
        <p:spPr>
          <a:xfrm>
            <a:off x="1737470" y="1888229"/>
            <a:ext cx="14139038" cy="22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20"/>
              </a:lnSpc>
            </a:pPr>
            <a:r>
              <a:rPr lang="en-US" sz="60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ЩО РОБИТИ, ЩОБ ЗАСПОКОЇТИ І ПІДТРИМАТИ ДИТИНУ</a:t>
            </a:r>
            <a:endParaRPr sz="6000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>
              <a:lnSpc>
                <a:spcPct val="110020"/>
              </a:lnSpc>
              <a:buSzPts val="1400"/>
            </a:pPr>
            <a:endParaRPr/>
          </a:p>
        </p:txBody>
      </p:sp>
      <p:sp>
        <p:nvSpPr>
          <p:cNvPr id="314" name="Google Shape;314;p29"/>
          <p:cNvSpPr txBox="1"/>
          <p:nvPr/>
        </p:nvSpPr>
        <p:spPr>
          <a:xfrm>
            <a:off x="1912968" y="6783831"/>
            <a:ext cx="27417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  <a:buSzPts val="2000"/>
            </a:pPr>
            <a:r>
              <a:rPr lang="en-US" sz="2000" b="1">
                <a:solidFill>
                  <a:srgbClr val="FFFCEF"/>
                </a:solidFill>
                <a:latin typeface="Poppins"/>
                <a:ea typeface="Poppins"/>
                <a:cs typeface="Poppins"/>
                <a:sym typeface="Poppins"/>
              </a:rPr>
              <a:t>ТЕКСТ</a:t>
            </a:r>
            <a:endParaRPr/>
          </a:p>
        </p:txBody>
      </p:sp>
      <p:sp>
        <p:nvSpPr>
          <p:cNvPr id="315" name="Google Shape;315;p29"/>
          <p:cNvSpPr txBox="1"/>
          <p:nvPr/>
        </p:nvSpPr>
        <p:spPr>
          <a:xfrm>
            <a:off x="969912" y="4961482"/>
            <a:ext cx="17318088" cy="369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42875" indent="-742875">
              <a:buSzPts val="4800"/>
              <a:buFont typeface="Arial"/>
              <a:buAutoNum type="arabicPeriod"/>
            </a:pPr>
            <a:r>
              <a:rPr lang="en-US" sz="48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ГОВОРІТЬ ІЗ ДИТИНОЮ, ЗАЛИШАЙТЕСЯ СПОКІЙНИМ ПІД ЧАС РОЗМОВИ</a:t>
            </a:r>
            <a:endParaRPr sz="48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742875" indent="-742875">
              <a:buSzPts val="4800"/>
              <a:buFont typeface="Arial"/>
              <a:buAutoNum type="arabicPeriod"/>
            </a:pPr>
            <a:r>
              <a:rPr lang="en-US" sz="48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ДЕМОНСТРУЙТЕ НАДІЙНІСТЬ</a:t>
            </a:r>
            <a:endParaRPr sz="48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742875" indent="-742875">
              <a:buSzPts val="4800"/>
              <a:buFont typeface="Arial"/>
              <a:buAutoNum type="arabicPeriod"/>
            </a:pPr>
            <a:r>
              <a:rPr lang="en-US" sz="48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ОБГОВОРЮЙТЕ З ДИТИНОЮ ПРАВИЛА «ЦИВІЛЬНОЇ ОБОРОНИ»</a:t>
            </a:r>
            <a:endParaRPr sz="48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30"/>
          <p:cNvGrpSpPr/>
          <p:nvPr/>
        </p:nvGrpSpPr>
        <p:grpSpPr>
          <a:xfrm>
            <a:off x="2298829" y="7437790"/>
            <a:ext cx="2538053" cy="2549429"/>
            <a:chOff x="1813" y="0"/>
            <a:chExt cx="809173" cy="812800"/>
          </a:xfrm>
        </p:grpSpPr>
        <p:sp>
          <p:nvSpPr>
            <p:cNvPr id="322" name="Google Shape;322;p3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23" name="Google Shape;323;p30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p30"/>
          <p:cNvSpPr txBox="1">
            <a:spLocks noGrp="1"/>
          </p:cNvSpPr>
          <p:nvPr>
            <p:ph type="title"/>
          </p:nvPr>
        </p:nvSpPr>
        <p:spPr>
          <a:xfrm>
            <a:off x="2706625" y="466978"/>
            <a:ext cx="12803633" cy="2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rmAutofit/>
          </a:bodyPr>
          <a:lstStyle/>
          <a:p>
            <a:pPr algn="l"/>
            <a:r>
              <a:rPr lang="en-US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ПЕРША ПСИХОЛОГІЧНА ДОПОМОГА (ППД)</a:t>
            </a:r>
            <a:endParaRPr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5" name="Google Shape;325;p30"/>
          <p:cNvSpPr txBox="1">
            <a:spLocks noGrp="1"/>
          </p:cNvSpPr>
          <p:nvPr>
            <p:ph type="body" idx="2"/>
          </p:nvPr>
        </p:nvSpPr>
        <p:spPr>
          <a:xfrm>
            <a:off x="776732" y="3193931"/>
            <a:ext cx="6858000" cy="4035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marL="25398" indent="0" algn="just">
              <a:buNone/>
            </a:pPr>
            <a:r>
              <a:rPr lang="en-US" sz="41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Сукупність заходів загальнолюдської підтримки та практичної допомоги ближнім, які відчувають страждання і потребу</a:t>
            </a:r>
            <a:endParaRPr sz="4100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6" name="Google Shape;326;p30"/>
          <p:cNvSpPr txBox="1">
            <a:spLocks noGrp="1"/>
          </p:cNvSpPr>
          <p:nvPr>
            <p:ph type="body" idx="4"/>
          </p:nvPr>
        </p:nvSpPr>
        <p:spPr>
          <a:xfrm>
            <a:off x="10200292" y="3070643"/>
            <a:ext cx="7586822" cy="483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/>
          </a:bodyPr>
          <a:lstStyle/>
          <a:p>
            <a:pPr marL="25398" indent="0" algn="just">
              <a:buNone/>
            </a:pPr>
            <a:r>
              <a:rPr lang="en-US" sz="41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Не професійне психологічне консультування, оскільки не передбачає детального обговорення, аналізу чи встановлення хронології та суті подій, які викликали стан дистресу</a:t>
            </a:r>
            <a:endParaRPr sz="4100" b="1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7" name="Google Shape;32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76066" y="8797373"/>
            <a:ext cx="1611935" cy="105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523562">
            <a:off x="1562518" y="8305166"/>
            <a:ext cx="10143755" cy="737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214369">
            <a:off x="9092187" y="8588869"/>
            <a:ext cx="3090939" cy="52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214369">
            <a:off x="9813903" y="8451178"/>
            <a:ext cx="3090939" cy="52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214369">
            <a:off x="8370471" y="8647690"/>
            <a:ext cx="3090939" cy="52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510257" y="8436154"/>
            <a:ext cx="1282055" cy="1609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1"/>
          <p:cNvSpPr txBox="1">
            <a:spLocks noGrp="1"/>
          </p:cNvSpPr>
          <p:nvPr>
            <p:ph type="ctrTitle"/>
          </p:nvPr>
        </p:nvSpPr>
        <p:spPr>
          <a:xfrm>
            <a:off x="1225297" y="829178"/>
            <a:ext cx="16118840" cy="2032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/>
          <a:p>
            <a:r>
              <a:rPr lang="en-US" sz="60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Що можна робити, коли ви надаєте першу психологічну допомогу:</a:t>
            </a:r>
            <a:endParaRPr sz="6000" b="1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9" name="Google Shape;339;p31"/>
          <p:cNvSpPr txBox="1">
            <a:spLocks noGrp="1"/>
          </p:cNvSpPr>
          <p:nvPr>
            <p:ph type="subTitle" idx="1"/>
          </p:nvPr>
        </p:nvSpPr>
        <p:spPr>
          <a:xfrm>
            <a:off x="1397002" y="3383043"/>
            <a:ext cx="15947135" cy="6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 fontScale="92500" lnSpcReduction="10000"/>
          </a:bodyPr>
          <a:lstStyle/>
          <a:p>
            <a:pPr marL="1050036" lvl="1" indent="-685731" algn="l">
              <a:lnSpc>
                <a:spcPct val="84354"/>
              </a:lnSpc>
              <a:buClr>
                <a:srgbClr val="13A6A1"/>
              </a:buClr>
              <a:buFont typeface="Noto Sans Symbols"/>
              <a:buChar char="⮚"/>
            </a:pPr>
            <a:r>
              <a:rPr lang="en-US" sz="480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ненав’язливо надавати практичну допомогу та підтримку</a:t>
            </a:r>
            <a:endParaRPr/>
          </a:p>
          <a:p>
            <a:pPr marL="1050036" lvl="1" indent="-685731" algn="l">
              <a:lnSpc>
                <a:spcPct val="84354"/>
              </a:lnSpc>
              <a:buClr>
                <a:srgbClr val="13A6A1"/>
              </a:buClr>
              <a:buFont typeface="Noto Sans Symbols"/>
              <a:buChar char="⮚"/>
            </a:pPr>
            <a:r>
              <a:rPr lang="en-US" sz="480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оцінити потреби і проблеми людини</a:t>
            </a:r>
            <a:endParaRPr/>
          </a:p>
          <a:p>
            <a:pPr marL="1050036" lvl="1" indent="-685731" algn="l">
              <a:lnSpc>
                <a:spcPct val="84354"/>
              </a:lnSpc>
              <a:buClr>
                <a:srgbClr val="13A6A1"/>
              </a:buClr>
              <a:buFont typeface="Noto Sans Symbols"/>
              <a:buChar char="⮚"/>
            </a:pPr>
            <a:r>
              <a:rPr lang="en-US" sz="480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допомогти задовольнити нагальні потреби (наприклад, таких як їжа, вода, інформація)</a:t>
            </a:r>
            <a:endParaRPr/>
          </a:p>
          <a:p>
            <a:pPr marL="1050036" lvl="1" indent="-685731" algn="l">
              <a:lnSpc>
                <a:spcPct val="84354"/>
              </a:lnSpc>
              <a:buClr>
                <a:srgbClr val="13A6A1"/>
              </a:buClr>
              <a:buFont typeface="Noto Sans Symbols"/>
              <a:buChar char="⮚"/>
            </a:pPr>
            <a:r>
              <a:rPr lang="en-US" sz="480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вислухати людей, але не примушувати їх говорити</a:t>
            </a:r>
            <a:endParaRPr/>
          </a:p>
          <a:p>
            <a:pPr marL="1050036" lvl="1" indent="-685731" algn="l">
              <a:lnSpc>
                <a:spcPct val="84354"/>
              </a:lnSpc>
              <a:buClr>
                <a:srgbClr val="13A6A1"/>
              </a:buClr>
              <a:buFont typeface="Noto Sans Symbols"/>
              <a:buChar char="⮚"/>
            </a:pPr>
            <a:r>
              <a:rPr lang="en-US" sz="480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втішити і допомогти людині заспокоїтися</a:t>
            </a:r>
            <a:endParaRPr/>
          </a:p>
          <a:p>
            <a:pPr marL="1050036" lvl="1" indent="-685731" algn="l">
              <a:lnSpc>
                <a:spcPct val="84354"/>
              </a:lnSpc>
              <a:buClr>
                <a:srgbClr val="13A6A1"/>
              </a:buClr>
              <a:buFont typeface="Noto Sans Symbols"/>
              <a:buChar char="⮚"/>
            </a:pPr>
            <a:r>
              <a:rPr lang="en-US" sz="480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допомоги отримати інформацію, встановити зв’язок з рідними або відповідними службами і структурами соціальної підтримки</a:t>
            </a:r>
            <a:endParaRPr/>
          </a:p>
          <a:p>
            <a:pPr marL="1050036" lvl="1" indent="-685731" algn="l">
              <a:lnSpc>
                <a:spcPct val="84354"/>
              </a:lnSpc>
              <a:buClr>
                <a:srgbClr val="13A6A1"/>
              </a:buClr>
              <a:buFont typeface="Noto Sans Symbols"/>
              <a:buChar char="⮚"/>
            </a:pPr>
            <a:r>
              <a:rPr lang="en-US" sz="480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захистити від подальшої шкоди</a:t>
            </a:r>
            <a:endParaRPr sz="4800">
              <a:solidFill>
                <a:srgbClr val="97480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0" name="Google Shape;34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70" y="1773158"/>
            <a:ext cx="1282055" cy="1609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6"/>
          <p:cNvGrpSpPr/>
          <p:nvPr/>
        </p:nvGrpSpPr>
        <p:grpSpPr>
          <a:xfrm>
            <a:off x="17446775" y="8567570"/>
            <a:ext cx="841226" cy="844997"/>
            <a:chOff x="1813" y="0"/>
            <a:chExt cx="809173" cy="812800"/>
          </a:xfrm>
        </p:grpSpPr>
        <p:sp>
          <p:nvSpPr>
            <p:cNvPr id="346" name="Google Shape;346;p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47" name="Google Shape;347;p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6"/>
          <p:cNvSpPr/>
          <p:nvPr/>
        </p:nvSpPr>
        <p:spPr>
          <a:xfrm>
            <a:off x="6793634" y="7874876"/>
            <a:ext cx="6057836" cy="2045471"/>
          </a:xfrm>
          <a:prstGeom prst="flowChartTerminator">
            <a:avLst/>
          </a:prstGeom>
          <a:solidFill>
            <a:srgbClr val="FFE03A"/>
          </a:solidFill>
          <a:ln w="25400" cap="flat" cmpd="sng">
            <a:solidFill>
              <a:srgbClr val="FFE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349" name="Google Shape;349;p6"/>
          <p:cNvSpPr txBox="1"/>
          <p:nvPr/>
        </p:nvSpPr>
        <p:spPr>
          <a:xfrm>
            <a:off x="7056939" y="8331056"/>
            <a:ext cx="5531223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41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5) вплив на симптом, а не на синдром</a:t>
            </a:r>
            <a:endParaRPr sz="4100"/>
          </a:p>
        </p:txBody>
      </p:sp>
      <p:sp>
        <p:nvSpPr>
          <p:cNvPr id="350" name="Google Shape;350;p6"/>
          <p:cNvSpPr/>
          <p:nvPr/>
        </p:nvSpPr>
        <p:spPr>
          <a:xfrm>
            <a:off x="10767247" y="5328623"/>
            <a:ext cx="6521051" cy="2086973"/>
          </a:xfrm>
          <a:prstGeom prst="flowChartTerminator">
            <a:avLst/>
          </a:prstGeom>
          <a:solidFill>
            <a:srgbClr val="13A6A1"/>
          </a:solidFill>
          <a:ln w="25400" cap="flat" cmpd="sng">
            <a:solidFill>
              <a:srgbClr val="13A6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351" name="Google Shape;351;p6"/>
          <p:cNvSpPr/>
          <p:nvPr/>
        </p:nvSpPr>
        <p:spPr>
          <a:xfrm>
            <a:off x="128720" y="5821157"/>
            <a:ext cx="6664913" cy="2517131"/>
          </a:xfrm>
          <a:prstGeom prst="flowChartTerminator">
            <a:avLst/>
          </a:prstGeom>
          <a:solidFill>
            <a:srgbClr val="FFE03A"/>
          </a:solidFill>
          <a:ln w="25400" cap="flat" cmpd="sng">
            <a:solidFill>
              <a:srgbClr val="FFE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352" name="Google Shape;352;p6"/>
          <p:cNvSpPr/>
          <p:nvPr/>
        </p:nvSpPr>
        <p:spPr>
          <a:xfrm>
            <a:off x="7308446" y="2830304"/>
            <a:ext cx="6057836" cy="2045471"/>
          </a:xfrm>
          <a:prstGeom prst="flowChartTerminator">
            <a:avLst/>
          </a:prstGeom>
          <a:solidFill>
            <a:srgbClr val="FFE03A"/>
          </a:solidFill>
          <a:ln w="25400" cap="flat" cmpd="sng">
            <a:solidFill>
              <a:srgbClr val="FFE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353" name="Google Shape;353;p6"/>
          <p:cNvSpPr/>
          <p:nvPr/>
        </p:nvSpPr>
        <p:spPr>
          <a:xfrm>
            <a:off x="791816" y="3044659"/>
            <a:ext cx="4951415" cy="1724408"/>
          </a:xfrm>
          <a:custGeom>
            <a:avLst/>
            <a:gdLst/>
            <a:ahLst/>
            <a:cxnLst/>
            <a:rect l="l" t="t" r="r" b="b"/>
            <a:pathLst>
              <a:path w="821784" h="210160" extrusionOk="0">
                <a:moveTo>
                  <a:pt x="105080" y="0"/>
                </a:moveTo>
                <a:lnTo>
                  <a:pt x="716704" y="0"/>
                </a:lnTo>
                <a:cubicBezTo>
                  <a:pt x="774738" y="0"/>
                  <a:pt x="821784" y="47046"/>
                  <a:pt x="821784" y="105080"/>
                </a:cubicBezTo>
                <a:lnTo>
                  <a:pt x="821784" y="105080"/>
                </a:lnTo>
                <a:cubicBezTo>
                  <a:pt x="821784" y="163114"/>
                  <a:pt x="774738" y="210160"/>
                  <a:pt x="716704" y="210160"/>
                </a:cubicBezTo>
                <a:lnTo>
                  <a:pt x="105080" y="210160"/>
                </a:lnTo>
                <a:cubicBezTo>
                  <a:pt x="47046" y="210160"/>
                  <a:pt x="0" y="163114"/>
                  <a:pt x="0" y="105080"/>
                </a:cubicBezTo>
                <a:lnTo>
                  <a:pt x="0" y="105080"/>
                </a:lnTo>
                <a:cubicBezTo>
                  <a:pt x="0" y="47046"/>
                  <a:pt x="47046" y="0"/>
                  <a:pt x="105080" y="0"/>
                </a:cubicBezTo>
                <a:close/>
              </a:path>
            </a:pathLst>
          </a:custGeom>
          <a:solidFill>
            <a:srgbClr val="13A6A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354" name="Google Shape;354;p6"/>
          <p:cNvGrpSpPr/>
          <p:nvPr/>
        </p:nvGrpSpPr>
        <p:grpSpPr>
          <a:xfrm>
            <a:off x="4192618" y="343542"/>
            <a:ext cx="2538074" cy="2549451"/>
            <a:chOff x="1813" y="0"/>
            <a:chExt cx="809173" cy="812800"/>
          </a:xfrm>
        </p:grpSpPr>
        <p:sp>
          <p:nvSpPr>
            <p:cNvPr id="355" name="Google Shape;355;p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56" name="Google Shape;356;p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7" name="Google Shape;357;p6"/>
          <p:cNvSpPr txBox="1"/>
          <p:nvPr/>
        </p:nvSpPr>
        <p:spPr>
          <a:xfrm>
            <a:off x="4092560" y="740815"/>
            <a:ext cx="9807197" cy="162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20"/>
              </a:lnSpc>
            </a:pPr>
            <a:r>
              <a:rPr lang="en-US" sz="4800" b="1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ПРИНЦИПИ ПЕРШОЇ ПСИХОЛОГІЧНОЇ ДОПОМОГИ</a:t>
            </a:r>
            <a:endParaRPr sz="4800" b="1"/>
          </a:p>
        </p:txBody>
      </p:sp>
      <p:sp>
        <p:nvSpPr>
          <p:cNvPr id="358" name="Google Shape;358;p6"/>
          <p:cNvSpPr txBox="1"/>
          <p:nvPr/>
        </p:nvSpPr>
        <p:spPr>
          <a:xfrm>
            <a:off x="1112719" y="3445633"/>
            <a:ext cx="4358039" cy="88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100">
                <a:solidFill>
                  <a:srgbClr val="FFFFCC"/>
                </a:solidFill>
                <a:latin typeface="Nunito"/>
                <a:ea typeface="Nunito"/>
                <a:cs typeface="Nunito"/>
                <a:sym typeface="Nunito"/>
              </a:rPr>
              <a:t>1) невідкладність</a:t>
            </a:r>
            <a:endParaRPr sz="4100">
              <a:solidFill>
                <a:srgbClr val="FFFFCC"/>
              </a:solidFill>
            </a:endParaRPr>
          </a:p>
        </p:txBody>
      </p:sp>
      <p:sp>
        <p:nvSpPr>
          <p:cNvPr id="359" name="Google Shape;359;p6"/>
          <p:cNvSpPr txBox="1"/>
          <p:nvPr/>
        </p:nvSpPr>
        <p:spPr>
          <a:xfrm>
            <a:off x="7377429" y="3327986"/>
            <a:ext cx="6000369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41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2) близькість допомоги до місця події</a:t>
            </a:r>
            <a:endParaRPr sz="4100"/>
          </a:p>
        </p:txBody>
      </p:sp>
      <p:sp>
        <p:nvSpPr>
          <p:cNvPr id="360" name="Google Shape;360;p6"/>
          <p:cNvSpPr txBox="1"/>
          <p:nvPr/>
        </p:nvSpPr>
        <p:spPr>
          <a:xfrm>
            <a:off x="11134145" y="5837887"/>
            <a:ext cx="5531223" cy="189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4100">
                <a:solidFill>
                  <a:srgbClr val="FFFFCC"/>
                </a:solidFill>
                <a:latin typeface="Nunito"/>
                <a:ea typeface="Nunito"/>
                <a:cs typeface="Nunito"/>
                <a:sym typeface="Nunito"/>
              </a:rPr>
              <a:t>4) цілісність і простота психологічного впливу</a:t>
            </a:r>
            <a:endParaRPr sz="4100">
              <a:solidFill>
                <a:srgbClr val="FFFFCC"/>
              </a:solidFill>
            </a:endParaRPr>
          </a:p>
        </p:txBody>
      </p:sp>
      <p:sp>
        <p:nvSpPr>
          <p:cNvPr id="361" name="Google Shape;361;p6"/>
          <p:cNvSpPr txBox="1"/>
          <p:nvPr/>
        </p:nvSpPr>
        <p:spPr>
          <a:xfrm>
            <a:off x="554682" y="6019969"/>
            <a:ext cx="5188548" cy="189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41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3) очікування, що нормальний стан має відновитися</a:t>
            </a:r>
            <a:endParaRPr sz="4100"/>
          </a:p>
        </p:txBody>
      </p:sp>
      <p:pic>
        <p:nvPicPr>
          <p:cNvPr id="362" name="Google Shape;36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613978">
            <a:off x="16613758" y="8405447"/>
            <a:ext cx="2184941" cy="148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048222">
            <a:off x="16129250" y="8456080"/>
            <a:ext cx="1282055" cy="1609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2"/>
          <p:cNvSpPr txBox="1">
            <a:spLocks noGrp="1"/>
          </p:cNvSpPr>
          <p:nvPr>
            <p:ph type="subTitle" idx="1"/>
          </p:nvPr>
        </p:nvSpPr>
        <p:spPr>
          <a:xfrm>
            <a:off x="486158" y="1051086"/>
            <a:ext cx="8657843" cy="4151613"/>
          </a:xfrm>
          <a:prstGeom prst="rect">
            <a:avLst/>
          </a:prstGeom>
          <a:noFill/>
          <a:ln w="28575" cap="flat" cmpd="sng">
            <a:solidFill>
              <a:srgbClr val="13A6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rmAutofit fontScale="85000" lnSpcReduction="20000"/>
          </a:bodyPr>
          <a:lstStyle/>
          <a:p>
            <a:pPr marL="364305" lvl="1" indent="0" algn="l">
              <a:lnSpc>
                <a:spcPct val="84354"/>
              </a:lnSpc>
              <a:buSzPct val="83333"/>
            </a:pPr>
            <a:r>
              <a:rPr lang="en-US" sz="4800" b="1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Ознаки</a:t>
            </a:r>
            <a:r>
              <a:rPr lang="en-US" sz="48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/>
          </a:p>
          <a:p>
            <a:pPr marL="1050036" lvl="1" indent="-685731" algn="l">
              <a:lnSpc>
                <a:spcPct val="84354"/>
              </a:lnSpc>
              <a:buSzPct val="83333"/>
              <a:buFont typeface="Arial"/>
              <a:buChar char="•"/>
            </a:pPr>
            <a:r>
              <a:rPr lang="en-US" sz="48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напруження м’язів (особливо м’язів обличчя)</a:t>
            </a:r>
            <a:endParaRPr/>
          </a:p>
          <a:p>
            <a:pPr marL="1050036" lvl="1" indent="-685731" algn="l">
              <a:lnSpc>
                <a:spcPct val="84354"/>
              </a:lnSpc>
              <a:buSzPct val="83333"/>
              <a:buFont typeface="Arial"/>
              <a:buChar char="•"/>
            </a:pPr>
            <a:r>
              <a:rPr lang="en-US" sz="48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сильне серцебиття</a:t>
            </a:r>
            <a:endParaRPr/>
          </a:p>
          <a:p>
            <a:pPr marL="1050036" lvl="1" indent="-685731" algn="l">
              <a:lnSpc>
                <a:spcPct val="84354"/>
              </a:lnSpc>
              <a:buSzPct val="83333"/>
              <a:buFont typeface="Arial"/>
              <a:buChar char="•"/>
            </a:pPr>
            <a:r>
              <a:rPr lang="en-US" sz="48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прискорене поверхневе дихання</a:t>
            </a:r>
            <a:endParaRPr/>
          </a:p>
          <a:p>
            <a:pPr marL="1050036" lvl="1" indent="-685731" algn="l">
              <a:lnSpc>
                <a:spcPct val="84354"/>
              </a:lnSpc>
              <a:buSzPct val="83333"/>
              <a:buFont typeface="Arial"/>
              <a:buChar char="•"/>
            </a:pPr>
            <a:r>
              <a:rPr lang="en-US" sz="48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безпорадність, знижена здатність до контролю власної поведінки</a:t>
            </a:r>
            <a:endParaRPr sz="48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0" name="Google Shape;370;p32"/>
          <p:cNvSpPr txBox="1"/>
          <p:nvPr/>
        </p:nvSpPr>
        <p:spPr>
          <a:xfrm>
            <a:off x="10040114" y="310896"/>
            <a:ext cx="8010143" cy="9747504"/>
          </a:xfrm>
          <a:prstGeom prst="rect">
            <a:avLst/>
          </a:prstGeom>
          <a:noFill/>
          <a:ln w="28575" cap="flat" cmpd="sng">
            <a:solidFill>
              <a:srgbClr val="13A6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rmAutofit fontScale="62500" lnSpcReduction="20000"/>
          </a:bodyPr>
          <a:lstStyle/>
          <a:p>
            <a:pPr lvl="1" algn="ctr">
              <a:lnSpc>
                <a:spcPct val="120000"/>
              </a:lnSpc>
              <a:buClr>
                <a:srgbClr val="888888"/>
              </a:buClr>
              <a:buSzPct val="70000"/>
            </a:pPr>
            <a:r>
              <a:rPr lang="en-US" sz="6500" b="1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Алгоритм дій</a:t>
            </a:r>
            <a:r>
              <a:rPr lang="en-US" sz="9600" b="1" baseline="300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*</a:t>
            </a:r>
            <a:endParaRPr sz="9600" b="1" baseline="300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lvl="1">
              <a:lnSpc>
                <a:spcPct val="120000"/>
              </a:lnSpc>
              <a:buClr>
                <a:srgbClr val="888888"/>
              </a:buClr>
              <a:buSzPct val="82962"/>
            </a:pPr>
            <a:r>
              <a:rPr lang="en-US" sz="54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1. Покладіть руку дитини собі на зап’ястя, щоб вона відчула ваш пульс і зрозумів, що ви спокійні. Це буде для неї сигналом: «Я – поряд, ти не один»</a:t>
            </a:r>
            <a:endParaRPr/>
          </a:p>
          <a:p>
            <a:pPr lvl="1">
              <a:lnSpc>
                <a:spcPct val="120000"/>
              </a:lnSpc>
              <a:buClr>
                <a:srgbClr val="888888"/>
              </a:buClr>
              <a:buSzPct val="82962"/>
            </a:pPr>
            <a:r>
              <a:rPr lang="en-US" sz="54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2. Дихайте глибоко й рівно. Спонукайте дитину дихати в одному ритмі з вами</a:t>
            </a:r>
            <a:endParaRPr/>
          </a:p>
          <a:p>
            <a:pPr lvl="1">
              <a:lnSpc>
                <a:spcPct val="120000"/>
              </a:lnSpc>
              <a:buClr>
                <a:srgbClr val="888888"/>
              </a:buClr>
              <a:buSzPct val="82962"/>
            </a:pPr>
            <a:r>
              <a:rPr lang="en-US" sz="54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3. 3.Якщо дитина говорить, вислухайте ЇЇ. Продемонструйте зацікавленість, розуміння, співчуття.</a:t>
            </a:r>
            <a:endParaRPr/>
          </a:p>
          <a:p>
            <a:pPr lvl="1">
              <a:lnSpc>
                <a:spcPct val="120000"/>
              </a:lnSpc>
              <a:buClr>
                <a:srgbClr val="888888"/>
              </a:buClr>
              <a:buSzPct val="82962"/>
            </a:pPr>
            <a:r>
              <a:rPr lang="en-US" sz="54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4. Зробіть дитині легкий масаж найбільш напружених м’язів тіла. 5. Якщо ситуація вимагає швидкого реагування, продемонструйте, як потрібно діяти, скажіть: «Роби, як я!»</a:t>
            </a:r>
            <a:endParaRPr sz="54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1" name="Google Shape;371;p32"/>
          <p:cNvSpPr txBox="1"/>
          <p:nvPr/>
        </p:nvSpPr>
        <p:spPr>
          <a:xfrm>
            <a:off x="2461263" y="444170"/>
            <a:ext cx="3815079" cy="1058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marL="364305" lvl="1">
              <a:lnSpc>
                <a:spcPct val="56236"/>
              </a:lnSpc>
              <a:spcBef>
                <a:spcPts val="560"/>
              </a:spcBef>
              <a:buClr>
                <a:srgbClr val="888888"/>
              </a:buClr>
              <a:buSzPts val="2800"/>
            </a:pPr>
            <a:r>
              <a:rPr lang="en-US" sz="72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СТРАХ</a:t>
            </a:r>
            <a:endParaRPr sz="7200" b="1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2" name="Google Shape;372;p32"/>
          <p:cNvSpPr txBox="1"/>
          <p:nvPr/>
        </p:nvSpPr>
        <p:spPr>
          <a:xfrm>
            <a:off x="486158" y="5596128"/>
            <a:ext cx="8657843" cy="4462272"/>
          </a:xfrm>
          <a:prstGeom prst="rect">
            <a:avLst/>
          </a:prstGeom>
          <a:noFill/>
          <a:ln w="28575" cap="flat" cmpd="sng">
            <a:solidFill>
              <a:srgbClr val="13A6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rmAutofit fontScale="92500" lnSpcReduction="10000"/>
          </a:bodyPr>
          <a:lstStyle/>
          <a:p>
            <a:pPr marL="364305" lvl="1">
              <a:lnSpc>
                <a:spcPct val="92022"/>
              </a:lnSpc>
              <a:spcBef>
                <a:spcPts val="560"/>
              </a:spcBef>
              <a:buClr>
                <a:srgbClr val="888888"/>
              </a:buClr>
              <a:buSzPts val="2800"/>
            </a:pPr>
            <a:r>
              <a:rPr lang="en-US" sz="4400" b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НЕ МОЖНА!</a:t>
            </a:r>
            <a:endParaRPr/>
          </a:p>
          <a:p>
            <a:pPr marL="364305" lvl="1">
              <a:lnSpc>
                <a:spcPct val="92022"/>
              </a:lnSpc>
              <a:spcBef>
                <a:spcPts val="560"/>
              </a:spcBef>
              <a:buClr>
                <a:srgbClr val="888888"/>
              </a:buClr>
              <a:buSzPts val="2800"/>
            </a:pPr>
            <a:r>
              <a:rPr lang="en-US" sz="4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Висміювати дитину, називати боягузом. Бояться всі: страх – корисна емоція, він допомагає уникнути небезпеки і вижити. Боротися зі страхом потрібно лише тоді, коли він надмірний і заважає жити й виживати</a:t>
            </a:r>
            <a:endParaRPr sz="44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4"/>
          <p:cNvSpPr txBox="1">
            <a:spLocks noGrp="1"/>
          </p:cNvSpPr>
          <p:nvPr>
            <p:ph type="ctrTitle"/>
          </p:nvPr>
        </p:nvSpPr>
        <p:spPr>
          <a:xfrm>
            <a:off x="1920061" y="139537"/>
            <a:ext cx="14308688" cy="95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/>
          <a:p>
            <a:r>
              <a:rPr lang="en-US" sz="54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Як допомогти дитині впоратися зі страхом?</a:t>
            </a:r>
            <a:endParaRPr sz="5400" b="1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9" name="Google Shape;389;p34"/>
          <p:cNvSpPr txBox="1">
            <a:spLocks noGrp="1"/>
          </p:cNvSpPr>
          <p:nvPr>
            <p:ph type="subTitle" idx="1"/>
          </p:nvPr>
        </p:nvSpPr>
        <p:spPr>
          <a:xfrm>
            <a:off x="164591" y="1093676"/>
            <a:ext cx="17819624" cy="91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marL="364305" lvl="1" indent="0" algn="just">
              <a:lnSpc>
                <a:spcPct val="101224"/>
              </a:lnSpc>
            </a:pPr>
            <a:r>
              <a:rPr lang="en-US" sz="41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Поговоріть з дитиною про страх «боятися – це нормально»</a:t>
            </a:r>
            <a:endParaRPr/>
          </a:p>
          <a:p>
            <a:pPr marL="364305" lvl="1" indent="0" algn="just">
              <a:lnSpc>
                <a:spcPct val="101224"/>
              </a:lnSpc>
            </a:pPr>
            <a:r>
              <a:rPr lang="en-US" sz="41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Насамперед зверніть увагу на тіло:</a:t>
            </a:r>
            <a:endParaRPr/>
          </a:p>
          <a:p>
            <a:pPr marL="935748" lvl="1" indent="-571443" algn="just">
              <a:lnSpc>
                <a:spcPct val="101224"/>
              </a:lnSpc>
              <a:buFont typeface="Arial"/>
              <a:buChar char="•"/>
            </a:pPr>
            <a:r>
              <a:rPr lang="en-US" sz="41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наберіть стільки повітря, скільки можете, і повільно видихніть. Видихайте якомога повільніше. Повторіть кілька разів</a:t>
            </a:r>
            <a:endParaRPr/>
          </a:p>
          <a:p>
            <a:pPr marL="935748" lvl="1" indent="-571443" algn="just">
              <a:lnSpc>
                <a:spcPct val="101224"/>
              </a:lnSpc>
              <a:buFont typeface="Arial"/>
              <a:buChar char="•"/>
            </a:pPr>
            <a:r>
              <a:rPr lang="en-US" sz="41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поплескайте правою рукою по лівому плечу і одночасно лівою рукою по правому плечу. Цю вправу називають «Обійми», «Метелик»</a:t>
            </a:r>
            <a:endParaRPr/>
          </a:p>
          <a:p>
            <a:pPr marL="935748" lvl="1" indent="-571443" algn="just">
              <a:lnSpc>
                <a:spcPct val="101224"/>
              </a:lnSpc>
              <a:buFont typeface="Arial"/>
              <a:buChar char="•"/>
            </a:pPr>
            <a:r>
              <a:rPr lang="en-US" sz="41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подивіться довкола і скажіть собі: Мене звуть…, Я перебуваю у своєму будинку, у захищеному місці. Я у безпеці. Моя мама зі мною, мій тато та мої брати/сестри зі мною. Я в безпечному місці, все гаразд</a:t>
            </a:r>
            <a:endParaRPr/>
          </a:p>
          <a:p>
            <a:pPr marL="935748" lvl="1" indent="-571443" algn="just">
              <a:lnSpc>
                <a:spcPct val="101224"/>
              </a:lnSpc>
              <a:buFont typeface="Arial"/>
              <a:buChar char="•"/>
            </a:pPr>
            <a:r>
              <a:rPr lang="en-US" sz="41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обійміть тих, хто поруч із вами. Обійми заспокоюють тіло і розум</a:t>
            </a:r>
            <a:endParaRPr/>
          </a:p>
          <a:p>
            <a:pPr marL="935748" lvl="1" indent="-571443" algn="just">
              <a:lnSpc>
                <a:spcPct val="101224"/>
              </a:lnSpc>
              <a:buFont typeface="Arial"/>
              <a:buChar char="•"/>
            </a:pPr>
            <a:r>
              <a:rPr lang="en-US" sz="41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запропонуйте допомогу — той, хто допомагає іншим, почувається великим і сильним, йому легше подолати страх</a:t>
            </a:r>
            <a:endParaRPr/>
          </a:p>
          <a:p>
            <a:pPr marL="364305" lvl="1" indent="0" algn="just">
              <a:lnSpc>
                <a:spcPct val="101224"/>
              </a:lnSpc>
            </a:pPr>
            <a:r>
              <a:rPr lang="en-US" sz="41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Займіть розум — завдання коротке і не складне: скільки синіх речей у кімнаті? скільки помаранчевих?</a:t>
            </a:r>
            <a:endParaRPr/>
          </a:p>
          <a:p>
            <a:pPr marL="364305" lvl="1" indent="0" algn="just">
              <a:lnSpc>
                <a:spcPct val="101224"/>
              </a:lnSpc>
            </a:pPr>
            <a:r>
              <a:rPr lang="en-US" sz="41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Розкажіть собі історію або заспівайте пісню про те, що було раніше, що відбувається зараз і що відбудеться найближчим часом.</a:t>
            </a:r>
            <a:endParaRPr sz="41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 txBox="1">
            <a:spLocks noGrp="1"/>
          </p:cNvSpPr>
          <p:nvPr>
            <p:ph type="subTitle" idx="1"/>
          </p:nvPr>
        </p:nvSpPr>
        <p:spPr>
          <a:xfrm>
            <a:off x="394718" y="2048256"/>
            <a:ext cx="8657843" cy="3986784"/>
          </a:xfrm>
          <a:prstGeom prst="rect">
            <a:avLst/>
          </a:prstGeom>
          <a:noFill/>
          <a:ln w="28575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marL="0" lvl="1" indent="0" algn="l">
              <a:spcBef>
                <a:spcPts val="0"/>
              </a:spcBef>
            </a:pPr>
            <a:r>
              <a:rPr lang="en-US" b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Ознаки</a:t>
            </a:r>
            <a:r>
              <a:rPr lang="en-US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/>
          </a:p>
          <a:p>
            <a:pPr marL="0" lvl="1" indent="0" algn="l">
              <a:spcBef>
                <a:spcPts val="0"/>
              </a:spcBef>
              <a:buFont typeface="Arial"/>
              <a:buChar char="•"/>
            </a:pPr>
            <a:r>
              <a:rPr lang="en-US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Різке зменшення або повна відсутність рухів і мовлення</a:t>
            </a:r>
            <a:endParaRPr/>
          </a:p>
          <a:p>
            <a:pPr marL="0" lvl="1" indent="0" algn="l">
              <a:spcBef>
                <a:spcPts val="0"/>
              </a:spcBef>
              <a:buFont typeface="Arial"/>
              <a:buChar char="•"/>
            </a:pPr>
            <a:r>
              <a:rPr lang="en-US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відсутність реакції на зовнішні подразники (шум, світло, дотики)</a:t>
            </a:r>
            <a:endParaRPr/>
          </a:p>
          <a:p>
            <a:pPr marL="0" lvl="1" indent="0" algn="l">
              <a:spcBef>
                <a:spcPts val="0"/>
              </a:spcBef>
              <a:buFont typeface="Arial"/>
              <a:buChar char="•"/>
            </a:pPr>
            <a:r>
              <a:rPr lang="en-US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непорушність, яка може доходити до «заціпеніння» у певній позі, стан повної нерухомості або колапсу</a:t>
            </a:r>
            <a:endParaRPr>
              <a:solidFill>
                <a:srgbClr val="63242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5" name="Google Shape;395;p35"/>
          <p:cNvSpPr txBox="1"/>
          <p:nvPr/>
        </p:nvSpPr>
        <p:spPr>
          <a:xfrm>
            <a:off x="9454898" y="2651760"/>
            <a:ext cx="8595359" cy="7406640"/>
          </a:xfrm>
          <a:prstGeom prst="rect">
            <a:avLst/>
          </a:prstGeom>
          <a:noFill/>
          <a:ln w="28575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rmAutofit fontScale="40000" lnSpcReduction="20000"/>
          </a:bodyPr>
          <a:lstStyle/>
          <a:p>
            <a:pPr lvl="1" algn="ctr">
              <a:lnSpc>
                <a:spcPct val="120000"/>
              </a:lnSpc>
              <a:buClr>
                <a:srgbClr val="888888"/>
              </a:buClr>
              <a:buSzPct val="100000"/>
            </a:pPr>
            <a:r>
              <a:rPr lang="en-US" sz="7100" b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Алгоритм дій</a:t>
            </a:r>
            <a:endParaRPr/>
          </a:p>
          <a:p>
            <a:pPr lvl="1">
              <a:lnSpc>
                <a:spcPct val="120000"/>
              </a:lnSpc>
              <a:buClr>
                <a:srgbClr val="888888"/>
              </a:buClr>
              <a:buSzPct val="100000"/>
            </a:pPr>
            <a:r>
              <a:rPr lang="en-US" sz="710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1. Ваше завдання, будь—що домогтися реакції дитини, вивести його із заціпеніння</a:t>
            </a:r>
            <a:endParaRPr/>
          </a:p>
          <a:p>
            <a:pPr lvl="1">
              <a:lnSpc>
                <a:spcPct val="120000"/>
              </a:lnSpc>
              <a:buClr>
                <a:srgbClr val="888888"/>
              </a:buClr>
              <a:buSzPct val="100000"/>
            </a:pPr>
            <a:r>
              <a:rPr lang="en-US" sz="710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2. Зігніть дитині пальці на обох руках і притисніть їх до долонь. Великі пальці згинати не потрібно</a:t>
            </a:r>
            <a:endParaRPr/>
          </a:p>
          <a:p>
            <a:pPr lvl="1">
              <a:lnSpc>
                <a:spcPct val="120000"/>
              </a:lnSpc>
              <a:buClr>
                <a:srgbClr val="888888"/>
              </a:buClr>
              <a:buSzPct val="100000"/>
            </a:pPr>
            <a:r>
              <a:rPr lang="en-US" sz="710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3. Кінчиками великого й вказівного пальців масажуйте точки, розташовані на лобі, над очима посередині між лінією росту волосся й бровами, чітко над зіницями</a:t>
            </a:r>
            <a:endParaRPr/>
          </a:p>
          <a:p>
            <a:pPr lvl="1">
              <a:lnSpc>
                <a:spcPct val="120000"/>
              </a:lnSpc>
              <a:buClr>
                <a:srgbClr val="888888"/>
              </a:buClr>
              <a:buSzPct val="100000"/>
            </a:pPr>
            <a:r>
              <a:rPr lang="en-US" sz="710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4. Долоню вільної руки покладіть на груди дитини . Налаштуйте свій подих під ритм його подиху</a:t>
            </a:r>
            <a:endParaRPr/>
          </a:p>
          <a:p>
            <a:pPr lvl="1">
              <a:lnSpc>
                <a:spcPct val="120000"/>
              </a:lnSpc>
              <a:buClr>
                <a:srgbClr val="888888"/>
              </a:buClr>
              <a:buSzPct val="100000"/>
            </a:pPr>
            <a:r>
              <a:rPr lang="en-US" sz="710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5. Дитина в ступорі, може чути, бачити. Тому говоріть їй на вухо, тихо, повільно й чітко те, що може викликати сильні емоції (краще негативні)</a:t>
            </a:r>
            <a:endParaRPr/>
          </a:p>
          <a:p>
            <a:pPr lvl="1">
              <a:lnSpc>
                <a:spcPct val="120000"/>
              </a:lnSpc>
              <a:buClr>
                <a:srgbClr val="888888"/>
              </a:buClr>
              <a:buSzPct val="100000"/>
            </a:pPr>
            <a:r>
              <a:rPr lang="en-US" sz="710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6. Можна плеснути долоню дитини тильною стороною своєї долоні</a:t>
            </a:r>
            <a:endParaRPr sz="7100">
              <a:solidFill>
                <a:srgbClr val="63242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6" name="Google Shape;396;p35"/>
          <p:cNvSpPr txBox="1"/>
          <p:nvPr/>
        </p:nvSpPr>
        <p:spPr>
          <a:xfrm>
            <a:off x="11265410" y="680992"/>
            <a:ext cx="5014469" cy="74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marL="364305" lvl="1">
              <a:lnSpc>
                <a:spcPct val="56236"/>
              </a:lnSpc>
              <a:spcBef>
                <a:spcPts val="560"/>
              </a:spcBef>
              <a:buClr>
                <a:srgbClr val="888888"/>
              </a:buClr>
              <a:buSzPts val="2800"/>
            </a:pPr>
            <a:r>
              <a:rPr lang="en-US" sz="7200" b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СТУПОР</a:t>
            </a:r>
            <a:endParaRPr sz="7200" b="1">
              <a:solidFill>
                <a:srgbClr val="97480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7" name="Google Shape;397;p35"/>
          <p:cNvSpPr txBox="1"/>
          <p:nvPr/>
        </p:nvSpPr>
        <p:spPr>
          <a:xfrm>
            <a:off x="394718" y="6254496"/>
            <a:ext cx="8657843" cy="3803904"/>
          </a:xfrm>
          <a:prstGeom prst="rect">
            <a:avLst/>
          </a:prstGeom>
          <a:noFill/>
          <a:ln w="28575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rmAutofit fontScale="92500" lnSpcReduction="20000"/>
          </a:bodyPr>
          <a:lstStyle/>
          <a:p>
            <a:pPr marL="364305" lvl="1">
              <a:lnSpc>
                <a:spcPct val="92022"/>
              </a:lnSpc>
              <a:spcBef>
                <a:spcPts val="560"/>
              </a:spcBef>
              <a:buClr>
                <a:srgbClr val="888888"/>
              </a:buClr>
              <a:buSzPct val="68796"/>
            </a:pPr>
            <a:r>
              <a:rPr lang="en-US" sz="4400" b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НЕ МОЖНА!</a:t>
            </a:r>
            <a:endParaRPr/>
          </a:p>
          <a:p>
            <a:pPr marL="364305" lvl="1">
              <a:lnSpc>
                <a:spcPct val="92022"/>
              </a:lnSpc>
              <a:spcBef>
                <a:spcPts val="560"/>
              </a:spcBef>
              <a:buClr>
                <a:srgbClr val="888888"/>
              </a:buClr>
              <a:buSzPct val="68796"/>
            </a:pPr>
            <a:r>
              <a:rPr lang="en-US" sz="440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Залишати дитину без допомоги. В такому стані дитина безпомічна, вона не може подбати про себе й уникнути небезпеки. Якщо ступор триватиме довго, настане фізичне виснаження </a:t>
            </a:r>
            <a:endParaRPr sz="4400">
              <a:solidFill>
                <a:srgbClr val="63242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8" name="Google Shape;398;p35"/>
          <p:cNvSpPr txBox="1"/>
          <p:nvPr/>
        </p:nvSpPr>
        <p:spPr>
          <a:xfrm>
            <a:off x="394718" y="323428"/>
            <a:ext cx="8657843" cy="1523663"/>
          </a:xfrm>
          <a:prstGeom prst="rect">
            <a:avLst/>
          </a:prstGeom>
          <a:solidFill>
            <a:srgbClr val="974806"/>
          </a:solidFill>
          <a:ln w="28575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rmAutofit fontScale="47500" lnSpcReduction="20000"/>
          </a:bodyPr>
          <a:lstStyle/>
          <a:p>
            <a:pPr lvl="1">
              <a:lnSpc>
                <a:spcPct val="120000"/>
              </a:lnSpc>
              <a:buClr>
                <a:srgbClr val="888888"/>
              </a:buClr>
              <a:buSzPct val="122807"/>
            </a:pPr>
            <a:r>
              <a:rPr lang="en-US" sz="480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Одна з найсильніших захисних реакцій організму. Цей стан спостерігається після переживання дуже сильної травмівної події, коли людина витрачає так багато енергії на виживання, щосили на контакт із навколишнім світом у неї вже немає</a:t>
            </a:r>
            <a:endParaRPr sz="4800">
              <a:solidFill>
                <a:srgbClr val="FFFF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9" name="Google Shape;399;p35"/>
          <p:cNvSpPr/>
          <p:nvPr/>
        </p:nvSpPr>
        <p:spPr>
          <a:xfrm>
            <a:off x="9454896" y="1539312"/>
            <a:ext cx="8449056" cy="712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spAutoFit/>
          </a:bodyPr>
          <a:lstStyle/>
          <a:p>
            <a:pPr marL="364305" lvl="1">
              <a:lnSpc>
                <a:spcPct val="112472"/>
              </a:lnSpc>
            </a:pPr>
            <a:r>
              <a:rPr lang="en-US" sz="360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Рідкісна ситуація – дитина в ступорі</a:t>
            </a:r>
            <a:endParaRPr sz="3600">
              <a:solidFill>
                <a:srgbClr val="63242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799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6"/>
          <p:cNvSpPr txBox="1">
            <a:spLocks noGrp="1"/>
          </p:cNvSpPr>
          <p:nvPr>
            <p:ph type="ctrTitle"/>
          </p:nvPr>
        </p:nvSpPr>
        <p:spPr>
          <a:xfrm>
            <a:off x="1920058" y="2013742"/>
            <a:ext cx="14308688" cy="95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/>
          <a:p>
            <a:r>
              <a:rPr lang="en-US" sz="5400" b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Як допомогти дитині вийти зі ступору?</a:t>
            </a:r>
            <a:endParaRPr sz="5400" b="1">
              <a:solidFill>
                <a:srgbClr val="63242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5" name="Google Shape;405;p36"/>
          <p:cNvSpPr txBox="1">
            <a:spLocks noGrp="1"/>
          </p:cNvSpPr>
          <p:nvPr>
            <p:ph type="subTitle" idx="1"/>
          </p:nvPr>
        </p:nvSpPr>
        <p:spPr>
          <a:xfrm>
            <a:off x="164590" y="4037234"/>
            <a:ext cx="17819624" cy="519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marL="364305" lvl="1" indent="0" algn="just">
              <a:lnSpc>
                <a:spcPct val="84354"/>
              </a:lnSpc>
            </a:pPr>
            <a:r>
              <a:rPr lang="en-US" sz="480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Якщо дитина застигла і не реагує:</a:t>
            </a:r>
            <a:endParaRPr/>
          </a:p>
          <a:p>
            <a:pPr marL="1050036" lvl="1" indent="-685731" algn="just">
              <a:lnSpc>
                <a:spcPct val="84354"/>
              </a:lnSpc>
              <a:buClr>
                <a:srgbClr val="632423"/>
              </a:buClr>
              <a:buSzPts val="3360"/>
              <a:buFont typeface="Noto Sans Symbols"/>
              <a:buChar char="✔"/>
            </a:pPr>
            <a:r>
              <a:rPr lang="en-US" sz="480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скажіть що-небудь впевнено і голосно;</a:t>
            </a:r>
            <a:endParaRPr/>
          </a:p>
          <a:p>
            <a:pPr marL="1050036" lvl="1" indent="-685731" algn="just">
              <a:lnSpc>
                <a:spcPct val="84354"/>
              </a:lnSpc>
              <a:buClr>
                <a:srgbClr val="632423"/>
              </a:buClr>
              <a:buSzPts val="3360"/>
              <a:buFont typeface="Noto Sans Symbols"/>
              <a:buChar char="✔"/>
            </a:pPr>
            <a:r>
              <a:rPr lang="en-US" sz="480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помахайте рукою перед очима</a:t>
            </a:r>
            <a:endParaRPr/>
          </a:p>
          <a:p>
            <a:pPr marL="1050036" lvl="1" indent="-685731" algn="just">
              <a:lnSpc>
                <a:spcPct val="84354"/>
              </a:lnSpc>
              <a:buClr>
                <a:srgbClr val="632423"/>
              </a:buClr>
              <a:buSzPts val="3360"/>
              <a:buFont typeface="Noto Sans Symbols"/>
              <a:buChar char="✔"/>
            </a:pPr>
            <a:r>
              <a:rPr lang="en-US" sz="480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спробуйте дати в руки щось контрастне (лід, наприклад)</a:t>
            </a:r>
            <a:endParaRPr/>
          </a:p>
          <a:p>
            <a:pPr marL="1050036" lvl="1" indent="-472394" algn="just">
              <a:lnSpc>
                <a:spcPct val="84354"/>
              </a:lnSpc>
              <a:buClr>
                <a:srgbClr val="632423"/>
              </a:buClr>
              <a:buSzPts val="3360"/>
            </a:pPr>
            <a:endParaRPr sz="4800">
              <a:solidFill>
                <a:srgbClr val="63242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050036" lvl="1" indent="-472394" algn="just">
              <a:lnSpc>
                <a:spcPct val="84354"/>
              </a:lnSpc>
              <a:buClr>
                <a:srgbClr val="632423"/>
              </a:buClr>
              <a:buSzPts val="3360"/>
            </a:pPr>
            <a:endParaRPr sz="4800">
              <a:solidFill>
                <a:srgbClr val="63242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050036" lvl="1" indent="-685731" algn="just">
              <a:lnSpc>
                <a:spcPct val="84354"/>
              </a:lnSpc>
              <a:buClr>
                <a:srgbClr val="632423"/>
              </a:buClr>
              <a:buSzPts val="3360"/>
              <a:buFont typeface="Noto Sans Symbols"/>
              <a:buChar char="✔"/>
            </a:pPr>
            <a:r>
              <a:rPr lang="en-US" sz="480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Не потрібно бити по щоках, як ми бачили в кіно </a:t>
            </a:r>
            <a:endParaRPr sz="4800">
              <a:solidFill>
                <a:srgbClr val="63242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 txBox="1">
            <a:spLocks noGrp="1"/>
          </p:cNvSpPr>
          <p:nvPr>
            <p:ph type="subTitle" idx="1"/>
          </p:nvPr>
        </p:nvSpPr>
        <p:spPr>
          <a:xfrm>
            <a:off x="394718" y="2414016"/>
            <a:ext cx="9846563" cy="4224528"/>
          </a:xfrm>
          <a:prstGeom prst="rect">
            <a:avLst/>
          </a:prstGeom>
          <a:noFill/>
          <a:ln w="28575" cap="flat" cmpd="sng">
            <a:solidFill>
              <a:srgbClr val="13A6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marL="0" lvl="1" indent="0" algn="l">
              <a:spcBef>
                <a:spcPts val="0"/>
              </a:spcBef>
            </a:pPr>
            <a:r>
              <a:rPr lang="en-US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Ознаки</a:t>
            </a:r>
            <a:r>
              <a:rPr lang="en-US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/>
          </a:p>
          <a:p>
            <a:pPr marL="0" lvl="1" indent="0" algn="l">
              <a:spcBef>
                <a:spcPts val="0"/>
              </a:spcBef>
              <a:buFont typeface="Arial"/>
              <a:buChar char="•"/>
            </a:pPr>
            <a:r>
              <a:rPr lang="en-US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нервове тремтіння починається зненацька, зразу ж після травмівної події або через певний час після її завершення</a:t>
            </a:r>
            <a:endParaRPr/>
          </a:p>
          <a:p>
            <a:pPr marL="0" lvl="1" indent="0" algn="l">
              <a:spcBef>
                <a:spcPts val="0"/>
              </a:spcBef>
              <a:buFont typeface="Arial"/>
              <a:buChar char="•"/>
            </a:pPr>
            <a:r>
              <a:rPr lang="en-US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тремтить усе тіло чи окремі його частини (людина не може втримати в руках дрібні предмети, випити води тощо)</a:t>
            </a:r>
            <a:endParaRPr/>
          </a:p>
          <a:p>
            <a:pPr marL="0" lvl="1" indent="0" algn="l">
              <a:spcBef>
                <a:spcPts val="0"/>
              </a:spcBef>
              <a:buFont typeface="Arial"/>
              <a:buChar char="•"/>
            </a:pPr>
            <a:r>
              <a:rPr lang="en-US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реакція триває досить довго, до кількох годин; потім дитина почувається дуже втомленою і потребує відпочинку</a:t>
            </a:r>
            <a:endParaRPr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2" name="Google Shape;412;p37"/>
          <p:cNvSpPr txBox="1"/>
          <p:nvPr/>
        </p:nvSpPr>
        <p:spPr>
          <a:xfrm>
            <a:off x="11265410" y="2816352"/>
            <a:ext cx="6784847" cy="7242048"/>
          </a:xfrm>
          <a:prstGeom prst="rect">
            <a:avLst/>
          </a:prstGeom>
          <a:noFill/>
          <a:ln w="28575" cap="flat" cmpd="sng">
            <a:solidFill>
              <a:srgbClr val="13A6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rmAutofit fontScale="47500" lnSpcReduction="20000"/>
          </a:bodyPr>
          <a:lstStyle/>
          <a:p>
            <a:pPr lvl="1" algn="ctr">
              <a:lnSpc>
                <a:spcPct val="120000"/>
              </a:lnSpc>
              <a:buClr>
                <a:srgbClr val="888888"/>
              </a:buClr>
              <a:buSzPct val="84210"/>
            </a:pPr>
            <a:r>
              <a:rPr lang="en-US" sz="71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Алгоритм дій</a:t>
            </a:r>
            <a:endParaRPr/>
          </a:p>
          <a:p>
            <a:pPr lvl="1">
              <a:lnSpc>
                <a:spcPct val="120000"/>
              </a:lnSpc>
              <a:buClr>
                <a:srgbClr val="888888"/>
              </a:buClr>
              <a:buSzPct val="81871"/>
            </a:pPr>
            <a:r>
              <a:rPr lang="en-US" sz="72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1. Потрібно посилити тремтіння</a:t>
            </a:r>
            <a:endParaRPr/>
          </a:p>
          <a:p>
            <a:pPr lvl="1">
              <a:lnSpc>
                <a:spcPct val="120000"/>
              </a:lnSpc>
              <a:buClr>
                <a:srgbClr val="888888"/>
              </a:buClr>
              <a:buSzPct val="81871"/>
            </a:pPr>
            <a:r>
              <a:rPr lang="en-US" sz="72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2. Візьміть дитину за плечі й сильно, різко потрясіть його протягом 10—15 секунд Попередньо поясніть дитині , для чого ви це робите, інакше вона може сприйняти ваші дії як вияв агресії</a:t>
            </a:r>
            <a:endParaRPr/>
          </a:p>
          <a:p>
            <a:pPr lvl="1">
              <a:lnSpc>
                <a:spcPct val="120000"/>
              </a:lnSpc>
              <a:buClr>
                <a:srgbClr val="888888"/>
              </a:buClr>
              <a:buSzPct val="81871"/>
            </a:pPr>
            <a:r>
              <a:rPr lang="en-US" sz="72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3. Після того, як тремтіння припиниться, дайте дитині можливість відпочити. Добре, якщо вона зможе заснути</a:t>
            </a:r>
            <a:endParaRPr sz="7100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3" name="Google Shape;413;p37"/>
          <p:cNvSpPr txBox="1"/>
          <p:nvPr/>
        </p:nvSpPr>
        <p:spPr>
          <a:xfrm>
            <a:off x="11265409" y="457202"/>
            <a:ext cx="6784847" cy="217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lvl="1" algn="ctr">
              <a:buClr>
                <a:srgbClr val="888888"/>
              </a:buClr>
              <a:buSzPts val="2800"/>
            </a:pPr>
            <a:r>
              <a:rPr lang="en-US" sz="7200">
                <a:solidFill>
                  <a:srgbClr val="13A6A1"/>
                </a:solidFill>
                <a:latin typeface="Calibri"/>
                <a:ea typeface="Calibri"/>
                <a:cs typeface="Calibri"/>
                <a:sym typeface="Calibri"/>
              </a:rPr>
              <a:t>НЕРВОВЕ ТРЕМТІННЯ</a:t>
            </a:r>
            <a:endParaRPr sz="7200" b="1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4" name="Google Shape;414;p37"/>
          <p:cNvSpPr txBox="1"/>
          <p:nvPr/>
        </p:nvSpPr>
        <p:spPr>
          <a:xfrm>
            <a:off x="394718" y="6949440"/>
            <a:ext cx="9846563" cy="3108960"/>
          </a:xfrm>
          <a:prstGeom prst="rect">
            <a:avLst/>
          </a:prstGeom>
          <a:noFill/>
          <a:ln w="28575" cap="flat" cmpd="sng">
            <a:solidFill>
              <a:srgbClr val="13A6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rmAutofit fontScale="85000" lnSpcReduction="20000"/>
          </a:bodyPr>
          <a:lstStyle/>
          <a:p>
            <a:pPr marL="364305" lvl="1">
              <a:lnSpc>
                <a:spcPct val="92022"/>
              </a:lnSpc>
              <a:spcBef>
                <a:spcPts val="560"/>
              </a:spcBef>
              <a:buClr>
                <a:srgbClr val="888888"/>
              </a:buClr>
              <a:buSzPct val="82111"/>
            </a:pPr>
            <a:r>
              <a:rPr lang="en-US" sz="4400" b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НЕ МОЖНА!</a:t>
            </a:r>
            <a:endParaRPr/>
          </a:p>
          <a:p>
            <a:pPr marL="364305" lvl="1">
              <a:lnSpc>
                <a:spcPct val="92022"/>
              </a:lnSpc>
              <a:spcBef>
                <a:spcPts val="560"/>
              </a:spcBef>
              <a:buClr>
                <a:srgbClr val="888888"/>
              </a:buClr>
              <a:buSzPct val="82111"/>
            </a:pPr>
            <a:r>
              <a:rPr lang="en-US" sz="44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Обіймати дитину або тулити її до себе.</a:t>
            </a:r>
            <a:endParaRPr/>
          </a:p>
          <a:p>
            <a:pPr marL="364305" lvl="1">
              <a:lnSpc>
                <a:spcPct val="92022"/>
              </a:lnSpc>
              <a:spcBef>
                <a:spcPts val="560"/>
              </a:spcBef>
              <a:buClr>
                <a:srgbClr val="888888"/>
              </a:buClr>
              <a:buSzPct val="82111"/>
            </a:pPr>
            <a:r>
              <a:rPr lang="en-US" sz="44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Намагатися зігріти, укривати чимось теплим.</a:t>
            </a:r>
            <a:endParaRPr/>
          </a:p>
          <a:p>
            <a:pPr marL="364305" lvl="1">
              <a:lnSpc>
                <a:spcPct val="92022"/>
              </a:lnSpc>
              <a:spcBef>
                <a:spcPts val="560"/>
              </a:spcBef>
              <a:buClr>
                <a:srgbClr val="888888"/>
              </a:buClr>
              <a:buSzPct val="82111"/>
            </a:pPr>
            <a:r>
              <a:rPr lang="en-US" sz="44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Заспокоювати дитину, говорити, щоб вона опанувала себе, «взяла в руки».</a:t>
            </a:r>
            <a:endParaRPr sz="4400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5" name="Google Shape;415;p37"/>
          <p:cNvSpPr txBox="1"/>
          <p:nvPr/>
        </p:nvSpPr>
        <p:spPr>
          <a:xfrm>
            <a:off x="394718" y="323427"/>
            <a:ext cx="9846563" cy="1925997"/>
          </a:xfrm>
          <a:prstGeom prst="rect">
            <a:avLst/>
          </a:prstGeom>
          <a:solidFill>
            <a:srgbClr val="13A6A1"/>
          </a:solidFill>
          <a:ln w="28575" cap="flat" cmpd="sng">
            <a:solidFill>
              <a:srgbClr val="13A6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lvl="1">
              <a:lnSpc>
                <a:spcPct val="120000"/>
              </a:lnSpc>
              <a:buClr>
                <a:srgbClr val="888888"/>
              </a:buClr>
              <a:buSzPts val="2800"/>
            </a:pPr>
            <a:r>
              <a:rPr lang="en-US" sz="2400">
                <a:solidFill>
                  <a:srgbClr val="FFFCEF"/>
                </a:solidFill>
                <a:latin typeface="Nunito"/>
                <a:ea typeface="Nunito"/>
                <a:cs typeface="Nunito"/>
                <a:sym typeface="Nunito"/>
              </a:rPr>
              <a:t>Після травмівної події в тілі з’являється неконтрольоване тремтіння. За власним бажанням припинити тремтіння не можна. Здається, ніби дитина дуже змерзла. Однак справа не в цьому, через тремтіння організм звільняється від надмірного напруження</a:t>
            </a:r>
            <a:endParaRPr sz="2400">
              <a:solidFill>
                <a:srgbClr val="FFFCE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8"/>
          <p:cNvSpPr txBox="1">
            <a:spLocks noGrp="1"/>
          </p:cNvSpPr>
          <p:nvPr>
            <p:ph type="ctrTitle"/>
          </p:nvPr>
        </p:nvSpPr>
        <p:spPr>
          <a:xfrm>
            <a:off x="2102938" y="1072224"/>
            <a:ext cx="14308688" cy="167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/>
          <a:p>
            <a:r>
              <a:rPr lang="en-US" sz="54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Як допомогти дитині позбутися нервового тремтіння</a:t>
            </a:r>
            <a:endParaRPr sz="5400" b="1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1" name="Google Shape;421;p38"/>
          <p:cNvSpPr txBox="1">
            <a:spLocks noGrp="1"/>
          </p:cNvSpPr>
          <p:nvPr>
            <p:ph type="subTitle" idx="1"/>
          </p:nvPr>
        </p:nvSpPr>
        <p:spPr>
          <a:xfrm>
            <a:off x="3389587" y="3282194"/>
            <a:ext cx="12265574" cy="157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marL="364305" lvl="1" indent="0" algn="just">
              <a:lnSpc>
                <a:spcPct val="84354"/>
              </a:lnSpc>
            </a:pPr>
            <a:r>
              <a:rPr lang="en-US" sz="48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Запропонуйте дитині пострибати та/або потрясти руками, походити, побігати, струситися, як мокрий песик чи котик</a:t>
            </a:r>
            <a:endParaRPr sz="4800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2" name="Google Shape;422;p38"/>
          <p:cNvSpPr/>
          <p:nvPr/>
        </p:nvSpPr>
        <p:spPr>
          <a:xfrm>
            <a:off x="2000499" y="6363220"/>
            <a:ext cx="15051024" cy="343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spAutoFit/>
          </a:bodyPr>
          <a:lstStyle/>
          <a:p>
            <a:r>
              <a:rPr lang="en-US" sz="96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!</a:t>
            </a:r>
            <a:r>
              <a:rPr lang="en-US" sz="41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Важливо</a:t>
            </a:r>
            <a:r>
              <a:rPr lang="en-US" sz="41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: відрізняти звільнення від нервового напруження через тремтіння від дрижання через знесилення і переохолодження — цьому разі дитину потрібно зігріти</a:t>
            </a:r>
            <a:endParaRPr sz="4100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9"/>
          <p:cNvSpPr txBox="1">
            <a:spLocks noGrp="1"/>
          </p:cNvSpPr>
          <p:nvPr>
            <p:ph type="subTitle" idx="1"/>
          </p:nvPr>
        </p:nvSpPr>
        <p:spPr>
          <a:xfrm>
            <a:off x="394718" y="3803904"/>
            <a:ext cx="9846563" cy="3200400"/>
          </a:xfrm>
          <a:prstGeom prst="rect">
            <a:avLst/>
          </a:prstGeom>
          <a:noFill/>
          <a:ln w="2857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marL="0" lvl="1" indent="0" algn="l">
              <a:spcBef>
                <a:spcPts val="0"/>
              </a:spcBef>
            </a:pPr>
            <a:r>
              <a:rPr lang="en-US" b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Ознаки</a:t>
            </a:r>
            <a:r>
              <a:rPr lang="en-US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/>
          </a:p>
          <a:p>
            <a:pPr marL="92066" lvl="1" indent="-92066" algn="l">
              <a:spcBef>
                <a:spcPts val="0"/>
              </a:spcBef>
              <a:buFont typeface="Arial"/>
              <a:buChar char="•"/>
            </a:pPr>
            <a:r>
              <a:rPr lang="en-US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Зберігається свідомість</a:t>
            </a:r>
            <a:endParaRPr/>
          </a:p>
          <a:p>
            <a:pPr marL="92066" lvl="1" indent="-92066" algn="l">
              <a:spcBef>
                <a:spcPts val="0"/>
              </a:spcBef>
              <a:buFont typeface="Arial"/>
              <a:buChar char="•"/>
            </a:pPr>
            <a:r>
              <a:rPr lang="en-US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Людина робить надмір рухів, театральні пози, жестикуляція</a:t>
            </a:r>
            <a:endParaRPr/>
          </a:p>
          <a:p>
            <a:pPr marL="92066" lvl="1" indent="-92066" algn="l">
              <a:spcBef>
                <a:spcPts val="0"/>
              </a:spcBef>
              <a:buFont typeface="Arial"/>
              <a:buChar char="•"/>
            </a:pPr>
            <a:r>
              <a:rPr lang="en-US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Мова емоційно насичена, швидка</a:t>
            </a:r>
            <a:endParaRPr/>
          </a:p>
          <a:p>
            <a:pPr marL="92066" lvl="1" indent="-92066" algn="l">
              <a:spcBef>
                <a:spcPts val="0"/>
              </a:spcBef>
              <a:buFont typeface="Arial"/>
              <a:buChar char="•"/>
            </a:pPr>
            <a:r>
              <a:rPr lang="en-US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Інколи людина голосно плаче, ридає</a:t>
            </a:r>
            <a:endParaRPr/>
          </a:p>
          <a:p>
            <a:pPr marL="92066" lvl="1" indent="-92066" algn="l">
              <a:spcBef>
                <a:spcPts val="0"/>
              </a:spcBef>
              <a:buFont typeface="Arial"/>
              <a:buChar char="•"/>
            </a:pPr>
            <a:r>
              <a:rPr lang="en-US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Може бути нестримний сміх</a:t>
            </a:r>
            <a:endParaRPr>
              <a:solidFill>
                <a:srgbClr val="24406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9" name="Google Shape;429;p39"/>
          <p:cNvSpPr txBox="1"/>
          <p:nvPr/>
        </p:nvSpPr>
        <p:spPr>
          <a:xfrm>
            <a:off x="11265410" y="1755648"/>
            <a:ext cx="6784847" cy="8302752"/>
          </a:xfrm>
          <a:prstGeom prst="rect">
            <a:avLst/>
          </a:prstGeom>
          <a:noFill/>
          <a:ln w="2857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rmAutofit fontScale="40000" lnSpcReduction="20000"/>
          </a:bodyPr>
          <a:lstStyle/>
          <a:p>
            <a:pPr lvl="1" algn="ctr">
              <a:lnSpc>
                <a:spcPct val="120000"/>
              </a:lnSpc>
              <a:buClr>
                <a:srgbClr val="888888"/>
              </a:buClr>
              <a:buSzPct val="100000"/>
            </a:pPr>
            <a:r>
              <a:rPr lang="en-US" sz="7100" b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Алгоритм дій</a:t>
            </a:r>
            <a:endParaRPr/>
          </a:p>
          <a:p>
            <a:pPr lvl="1" algn="ctr">
              <a:lnSpc>
                <a:spcPct val="120000"/>
              </a:lnSpc>
              <a:buClr>
                <a:srgbClr val="888888"/>
              </a:buClr>
              <a:buSzPct val="100000"/>
            </a:pPr>
            <a:endParaRPr sz="7100" b="1">
              <a:solidFill>
                <a:srgbClr val="244061"/>
              </a:solidFill>
              <a:latin typeface="Nunito"/>
              <a:ea typeface="Nunito"/>
              <a:cs typeface="Nunito"/>
              <a:sym typeface="Nunito"/>
            </a:endParaRPr>
          </a:p>
          <a:p>
            <a:pPr lvl="1">
              <a:lnSpc>
                <a:spcPct val="120000"/>
              </a:lnSpc>
              <a:buClr>
                <a:srgbClr val="888888"/>
              </a:buClr>
              <a:buSzPct val="97222"/>
            </a:pPr>
            <a:r>
              <a:rPr lang="en-US" sz="72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1. Позбудьтеся глядачів, створіть спокійні умови</a:t>
            </a:r>
            <a:endParaRPr/>
          </a:p>
          <a:p>
            <a:pPr lvl="1">
              <a:lnSpc>
                <a:spcPct val="120000"/>
              </a:lnSpc>
              <a:buClr>
                <a:srgbClr val="888888"/>
              </a:buClr>
              <a:buSzPct val="97222"/>
            </a:pPr>
            <a:r>
              <a:rPr lang="en-US" sz="72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2. Залишайтеся з дитиною наодинці, якщо є така можливість</a:t>
            </a:r>
            <a:endParaRPr/>
          </a:p>
          <a:p>
            <a:pPr lvl="1">
              <a:lnSpc>
                <a:spcPct val="120000"/>
              </a:lnSpc>
              <a:buClr>
                <a:srgbClr val="888888"/>
              </a:buClr>
              <a:buSzPct val="97222"/>
            </a:pPr>
            <a:r>
              <a:rPr lang="en-US" sz="72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3. Якщо потрібно звернути на себе увагу і домогтися якоїсь реакції —зробіть щось несподіване, що може здивувати (можна з гуркотом кинути предмет, різко крикнути на дитину). 4. Говоріть упевнено, короткими чіткими фразами: «Ходімо зі мною», «Випий води», «Умийся»</a:t>
            </a:r>
            <a:endParaRPr/>
          </a:p>
          <a:p>
            <a:pPr lvl="1">
              <a:lnSpc>
                <a:spcPct val="120000"/>
              </a:lnSpc>
              <a:buClr>
                <a:srgbClr val="888888"/>
              </a:buClr>
              <a:buSzPct val="97222"/>
            </a:pPr>
            <a:r>
              <a:rPr lang="en-US" sz="72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5. Після істерики приходить втома. Покладіть дитину спати, до прибуття фахівця спостерігайте за її станом</a:t>
            </a:r>
            <a:endParaRPr sz="7100">
              <a:solidFill>
                <a:srgbClr val="24406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0" name="Google Shape;430;p39"/>
          <p:cNvSpPr txBox="1"/>
          <p:nvPr/>
        </p:nvSpPr>
        <p:spPr>
          <a:xfrm>
            <a:off x="11265409" y="457202"/>
            <a:ext cx="6784847" cy="1298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lvl="1" algn="ctr">
              <a:buClr>
                <a:srgbClr val="888888"/>
              </a:buClr>
              <a:buSzPts val="2800"/>
            </a:pPr>
            <a:r>
              <a:rPr lang="en-US" sz="72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ІСТЕРИКА</a:t>
            </a:r>
            <a:endParaRPr sz="7200" b="1">
              <a:solidFill>
                <a:srgbClr val="24406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1" name="Google Shape;431;p39"/>
          <p:cNvSpPr txBox="1"/>
          <p:nvPr/>
        </p:nvSpPr>
        <p:spPr>
          <a:xfrm>
            <a:off x="394718" y="7260336"/>
            <a:ext cx="9846563" cy="2798064"/>
          </a:xfrm>
          <a:prstGeom prst="rect">
            <a:avLst/>
          </a:prstGeom>
          <a:noFill/>
          <a:ln w="2857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rmAutofit fontScale="92500" lnSpcReduction="20000"/>
          </a:bodyPr>
          <a:lstStyle/>
          <a:p>
            <a:pPr marL="364305" lvl="1">
              <a:lnSpc>
                <a:spcPct val="92022"/>
              </a:lnSpc>
              <a:spcBef>
                <a:spcPts val="560"/>
              </a:spcBef>
              <a:buClr>
                <a:srgbClr val="888888"/>
              </a:buClr>
              <a:buSzPct val="90909"/>
            </a:pPr>
            <a:r>
              <a:rPr lang="en-US" sz="4400" b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НЕ МОЖНА!</a:t>
            </a:r>
            <a:endParaRPr/>
          </a:p>
          <a:p>
            <a:pPr marL="571443" lvl="1" indent="-571443">
              <a:lnSpc>
                <a:spcPct val="92022"/>
              </a:lnSpc>
              <a:spcBef>
                <a:spcPts val="560"/>
              </a:spcBef>
              <a:buClr>
                <a:srgbClr val="888888"/>
              </a:buClr>
              <a:buSzPct val="90909"/>
              <a:buFont typeface="Arial"/>
              <a:buChar char="•"/>
            </a:pPr>
            <a:r>
              <a:rPr lang="en-US" sz="44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Потурати бажанням дитини</a:t>
            </a:r>
            <a:endParaRPr/>
          </a:p>
          <a:p>
            <a:pPr marL="571443" lvl="1" indent="-571443">
              <a:lnSpc>
                <a:spcPct val="92022"/>
              </a:lnSpc>
              <a:spcBef>
                <a:spcPts val="560"/>
              </a:spcBef>
              <a:buClr>
                <a:srgbClr val="888888"/>
              </a:buClr>
              <a:buSzPct val="90909"/>
              <a:buFont typeface="Arial"/>
              <a:buChar char="•"/>
            </a:pPr>
            <a:r>
              <a:rPr lang="en-US" sz="44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Підтримувати переконання, що істеричною поведінкою можна досягти чогось позитивного</a:t>
            </a:r>
            <a:endParaRPr sz="4400">
              <a:solidFill>
                <a:srgbClr val="24406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2" name="Google Shape;432;p39"/>
          <p:cNvSpPr txBox="1"/>
          <p:nvPr/>
        </p:nvSpPr>
        <p:spPr>
          <a:xfrm>
            <a:off x="394718" y="323426"/>
            <a:ext cx="9846563" cy="3169583"/>
          </a:xfrm>
          <a:prstGeom prst="rect">
            <a:avLst/>
          </a:prstGeom>
          <a:solidFill>
            <a:srgbClr val="244061"/>
          </a:solidFill>
          <a:ln w="2857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lvl="1">
              <a:lnSpc>
                <a:spcPct val="120000"/>
              </a:lnSpc>
              <a:buClr>
                <a:srgbClr val="888888"/>
              </a:buClr>
              <a:buSzPts val="2800"/>
            </a:pPr>
            <a:r>
              <a:rPr lang="en-US" sz="2900">
                <a:solidFill>
                  <a:srgbClr val="FFFCEF"/>
                </a:solidFill>
                <a:latin typeface="Calibri"/>
                <a:ea typeface="Calibri"/>
                <a:cs typeface="Calibri"/>
                <a:sym typeface="Calibri"/>
              </a:rPr>
              <a:t>Це нервовий приступ, що виражається в несподіваних переходах від сміху до сліз. Інколи не зрозуміло, плаче людина чи сміється. Приступ може тривати від кількох годин до кількох днів. Сміх і ридання спричиняють тремтіння, яке сприяє емоційній розрядці. Проте присутність «глядачів» може затягувати процес стабілізації.</a:t>
            </a:r>
            <a:endParaRPr sz="2900">
              <a:solidFill>
                <a:srgbClr val="FFFCE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0"/>
          <p:cNvSpPr txBox="1">
            <a:spLocks noGrp="1"/>
          </p:cNvSpPr>
          <p:nvPr>
            <p:ph type="ctrTitle"/>
          </p:nvPr>
        </p:nvSpPr>
        <p:spPr>
          <a:xfrm>
            <a:off x="3059597" y="428100"/>
            <a:ext cx="12461417" cy="123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/>
          <a:p>
            <a:r>
              <a:rPr lang="en-US" sz="5400" b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Як зарадити істерикам?</a:t>
            </a:r>
            <a:endParaRPr sz="5400" b="1">
              <a:solidFill>
                <a:srgbClr val="24406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8" name="Google Shape;438;p40"/>
          <p:cNvSpPr txBox="1">
            <a:spLocks noGrp="1"/>
          </p:cNvSpPr>
          <p:nvPr>
            <p:ph type="subTitle" idx="1"/>
          </p:nvPr>
        </p:nvSpPr>
        <p:spPr>
          <a:xfrm>
            <a:off x="822960" y="1761974"/>
            <a:ext cx="16934688" cy="825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marL="364305" lvl="1" indent="0" algn="just">
              <a:lnSpc>
                <a:spcPct val="46011"/>
              </a:lnSpc>
            </a:pPr>
            <a:r>
              <a:rPr lang="en-US" sz="8900" b="1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!</a:t>
            </a:r>
            <a:r>
              <a:rPr lang="en-US" sz="48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Під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час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стресу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ігри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дітей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можуть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бути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 smtClean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трохи</a:t>
            </a:r>
            <a:r>
              <a:rPr lang="en-US" sz="4000" dirty="0" smtClean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«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регресивними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»,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тобто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старші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діти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можуть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знову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грати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в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ігри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для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малюків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4000" dirty="0"/>
          </a:p>
          <a:p>
            <a:pPr marL="364305" lvl="1" indent="0" algn="just">
              <a:lnSpc>
                <a:spcPct val="84354"/>
              </a:lnSpc>
            </a:pPr>
            <a:r>
              <a:rPr lang="en-US" sz="4000" b="1" dirty="0" err="1" smtClean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Корисні</a:t>
            </a:r>
            <a:r>
              <a:rPr lang="en-US" sz="4000" b="1" dirty="0" smtClean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b="1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ігри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 sz="4000" dirty="0"/>
          </a:p>
          <a:p>
            <a:pPr marL="1050036" lvl="1" indent="-685731" algn="just">
              <a:lnSpc>
                <a:spcPct val="84354"/>
              </a:lnSpc>
              <a:buFont typeface="Arial"/>
              <a:buChar char="•"/>
            </a:pP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ліпити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з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пластиліну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малювати</a:t>
            </a:r>
            <a:endParaRPr sz="4000" dirty="0"/>
          </a:p>
          <a:p>
            <a:pPr marL="1050036" lvl="1" indent="-685731" algn="just">
              <a:lnSpc>
                <a:spcPct val="84354"/>
              </a:lnSpc>
              <a:buFont typeface="Arial"/>
              <a:buChar char="•"/>
            </a:pP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окреслити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навколо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себе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коло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безпеки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за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допомогою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ниток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чи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крейди</a:t>
            </a:r>
            <a:endParaRPr sz="4000" dirty="0"/>
          </a:p>
          <a:p>
            <a:pPr marL="1050036" lvl="1" indent="-685731" algn="just">
              <a:lnSpc>
                <a:spcPct val="84354"/>
              </a:lnSpc>
              <a:buFont typeface="Arial"/>
              <a:buChar char="•"/>
            </a:pP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рвати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на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дрібні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шматки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папір</a:t>
            </a:r>
            <a:endParaRPr sz="4000" dirty="0"/>
          </a:p>
          <a:p>
            <a:pPr marL="1050036" lvl="1" indent="-685731" algn="just">
              <a:lnSpc>
                <a:spcPct val="84354"/>
              </a:lnSpc>
              <a:buFont typeface="Arial"/>
              <a:buChar char="•"/>
            </a:pP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«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Видихнути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хмаринку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» (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уявити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що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вдихнули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хмаринку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і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видихнути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її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зі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звуком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можна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з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грозою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і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блискавкою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тупотіти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при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цьому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ногами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)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тощо</a:t>
            </a:r>
            <a:endParaRPr sz="4000" dirty="0"/>
          </a:p>
          <a:p>
            <a:pPr marL="1050036" lvl="1" indent="-685731" algn="just">
              <a:lnSpc>
                <a:spcPct val="84354"/>
              </a:lnSpc>
              <a:buFont typeface="Arial"/>
              <a:buChar char="•"/>
            </a:pP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грати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в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настільні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ігри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грати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у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слова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ігри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в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телефоні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, в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яких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залучене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просторове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сприймання</a:t>
            </a:r>
            <a:endParaRPr sz="4000" dirty="0"/>
          </a:p>
          <a:p>
            <a:pPr marL="1050036" lvl="1" indent="-507950" algn="just">
              <a:lnSpc>
                <a:spcPct val="84354"/>
              </a:lnSpc>
            </a:pPr>
            <a:endParaRPr sz="4000" dirty="0">
              <a:solidFill>
                <a:srgbClr val="24406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64305" lvl="1" indent="0" algn="just">
              <a:lnSpc>
                <a:spcPct val="84354"/>
              </a:lnSpc>
            </a:pP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Грайте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в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ігри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виконуйте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з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дитиною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заспокійливі</a:t>
            </a:r>
            <a:r>
              <a:rPr lang="en-US" sz="4000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вправи</a:t>
            </a:r>
            <a:endParaRPr sz="4000" dirty="0">
              <a:solidFill>
                <a:srgbClr val="24406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1"/>
          <p:cNvSpPr txBox="1">
            <a:spLocks noGrp="1"/>
          </p:cNvSpPr>
          <p:nvPr>
            <p:ph type="subTitle" idx="1"/>
          </p:nvPr>
        </p:nvSpPr>
        <p:spPr>
          <a:xfrm>
            <a:off x="394718" y="2706623"/>
            <a:ext cx="9846563" cy="2858153"/>
          </a:xfrm>
          <a:prstGeom prst="rect">
            <a:avLst/>
          </a:prstGeom>
          <a:noFill/>
          <a:ln w="2857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marL="0" lvl="1" indent="0" algn="l">
              <a:spcBef>
                <a:spcPts val="0"/>
              </a:spcBef>
            </a:pPr>
            <a:r>
              <a:rPr lang="en-US" sz="1800" b="1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Ознаки</a:t>
            </a:r>
            <a:r>
              <a:rPr lang="en-US" sz="1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 sz="1800" dirty="0"/>
          </a:p>
          <a:p>
            <a:pPr marL="274611" lvl="1" indent="-182544" algn="l">
              <a:spcBef>
                <a:spcPts val="0"/>
              </a:spcBef>
              <a:buFont typeface="Arial"/>
              <a:buChar char="•"/>
            </a:pPr>
            <a:r>
              <a:rPr lang="en-US" sz="18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дратівливість</a:t>
            </a:r>
            <a:endParaRPr sz="1800" dirty="0"/>
          </a:p>
          <a:p>
            <a:pPr marL="274611" lvl="1" indent="-182544" algn="l">
              <a:spcBef>
                <a:spcPts val="0"/>
              </a:spcBef>
              <a:buFont typeface="Arial"/>
              <a:buChar char="•"/>
            </a:pPr>
            <a:r>
              <a:rPr lang="en-US" sz="18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невдоволення</a:t>
            </a:r>
            <a:endParaRPr sz="1800" dirty="0"/>
          </a:p>
          <a:p>
            <a:pPr marL="274611" lvl="1" indent="-182544" algn="l">
              <a:spcBef>
                <a:spcPts val="0"/>
              </a:spcBef>
              <a:buFont typeface="Arial"/>
              <a:buChar char="•"/>
            </a:pPr>
            <a:r>
              <a:rPr lang="en-US" sz="18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гнів</a:t>
            </a:r>
            <a:endParaRPr sz="1800" dirty="0"/>
          </a:p>
          <a:p>
            <a:pPr marL="274611" lvl="1" indent="-182544" algn="l">
              <a:spcBef>
                <a:spcPts val="0"/>
              </a:spcBef>
              <a:buFont typeface="Arial"/>
              <a:buChar char="•"/>
            </a:pPr>
            <a:r>
              <a:rPr lang="en-US" sz="18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намагання</a:t>
            </a:r>
            <a:r>
              <a:rPr lang="en-US" sz="18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8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вдарити</a:t>
            </a:r>
            <a:r>
              <a:rPr lang="en-US" sz="18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8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когось</a:t>
            </a:r>
            <a:endParaRPr sz="1800" dirty="0"/>
          </a:p>
          <a:p>
            <a:pPr marL="274611" lvl="1" indent="-4763" algn="l">
              <a:spcBef>
                <a:spcPts val="0"/>
              </a:spcBef>
            </a:pPr>
            <a:endParaRPr sz="1800" dirty="0">
              <a:solidFill>
                <a:srgbClr val="63242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74611" lvl="1" indent="-182544" algn="l">
              <a:spcBef>
                <a:spcPts val="0"/>
              </a:spcBef>
              <a:buFont typeface="Arial"/>
              <a:buChar char="•"/>
            </a:pPr>
            <a:r>
              <a:rPr lang="en-US" sz="18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удари</a:t>
            </a:r>
            <a:r>
              <a:rPr lang="en-US" sz="18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8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руками</a:t>
            </a:r>
            <a:r>
              <a:rPr lang="en-US" sz="18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8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по</a:t>
            </a:r>
            <a:r>
              <a:rPr lang="en-US" sz="18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8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чомусь</a:t>
            </a:r>
            <a:r>
              <a:rPr lang="en-US" sz="18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(</a:t>
            </a:r>
            <a:r>
              <a:rPr lang="en-US" sz="18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наприклад</a:t>
            </a:r>
            <a:r>
              <a:rPr lang="en-US" sz="18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18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по</a:t>
            </a:r>
            <a:r>
              <a:rPr lang="en-US" sz="18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8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стіні</a:t>
            </a:r>
            <a:r>
              <a:rPr lang="en-US" sz="18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  <a:endParaRPr sz="1800" dirty="0"/>
          </a:p>
          <a:p>
            <a:pPr marL="274611" lvl="1" indent="-182544" algn="l">
              <a:spcBef>
                <a:spcPts val="0"/>
              </a:spcBef>
              <a:buFont typeface="Arial"/>
              <a:buChar char="•"/>
            </a:pPr>
            <a:r>
              <a:rPr lang="en-US" sz="18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словесні</a:t>
            </a:r>
            <a:r>
              <a:rPr lang="en-US" sz="18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8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образи</a:t>
            </a:r>
            <a:r>
              <a:rPr lang="en-US" sz="18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18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лайка</a:t>
            </a:r>
            <a:endParaRPr sz="1800" dirty="0"/>
          </a:p>
          <a:p>
            <a:pPr marL="274611" lvl="1" indent="-182544" algn="l">
              <a:spcBef>
                <a:spcPts val="0"/>
              </a:spcBef>
              <a:buFont typeface="Arial"/>
              <a:buChar char="•"/>
            </a:pPr>
            <a:r>
              <a:rPr lang="en-US" sz="18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м’язове</a:t>
            </a:r>
            <a:r>
              <a:rPr lang="en-US" sz="18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8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напруження</a:t>
            </a:r>
            <a:endParaRPr sz="1800" dirty="0"/>
          </a:p>
          <a:p>
            <a:pPr marL="274611" lvl="1" indent="-182544" algn="l">
              <a:spcBef>
                <a:spcPts val="0"/>
              </a:spcBef>
              <a:buFont typeface="Arial"/>
              <a:buChar char="•"/>
            </a:pPr>
            <a:r>
              <a:rPr lang="en-US" sz="18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підвищення</a:t>
            </a:r>
            <a:r>
              <a:rPr lang="en-US" sz="18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8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кров’яного</a:t>
            </a:r>
            <a:r>
              <a:rPr lang="en-US" sz="18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8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тиску</a:t>
            </a:r>
            <a:endParaRPr sz="1800" dirty="0">
              <a:solidFill>
                <a:srgbClr val="63242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5" name="Google Shape;445;p41"/>
          <p:cNvSpPr txBox="1"/>
          <p:nvPr/>
        </p:nvSpPr>
        <p:spPr>
          <a:xfrm>
            <a:off x="11265410" y="1755648"/>
            <a:ext cx="6784847" cy="8302752"/>
          </a:xfrm>
          <a:prstGeom prst="rect">
            <a:avLst/>
          </a:prstGeom>
          <a:noFill/>
          <a:ln w="2857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rmAutofit fontScale="40000" lnSpcReduction="20000"/>
          </a:bodyPr>
          <a:lstStyle/>
          <a:p>
            <a:pPr lvl="1" algn="ctr">
              <a:lnSpc>
                <a:spcPct val="120000"/>
              </a:lnSpc>
              <a:buClr>
                <a:srgbClr val="888888"/>
              </a:buClr>
              <a:buSzPct val="100000"/>
            </a:pPr>
            <a:r>
              <a:rPr lang="en-US" sz="7100" b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Алгоритм дій</a:t>
            </a:r>
            <a:endParaRPr/>
          </a:p>
          <a:p>
            <a:pPr lvl="1" algn="ctr">
              <a:lnSpc>
                <a:spcPct val="120000"/>
              </a:lnSpc>
              <a:buClr>
                <a:srgbClr val="888888"/>
              </a:buClr>
              <a:buSzPct val="100000"/>
            </a:pPr>
            <a:endParaRPr sz="7100" b="1">
              <a:solidFill>
                <a:srgbClr val="244061"/>
              </a:solidFill>
              <a:latin typeface="Nunito"/>
              <a:ea typeface="Nunito"/>
              <a:cs typeface="Nunito"/>
              <a:sym typeface="Nunito"/>
            </a:endParaRPr>
          </a:p>
          <a:p>
            <a:pPr lvl="1">
              <a:lnSpc>
                <a:spcPct val="120000"/>
              </a:lnSpc>
              <a:buClr>
                <a:srgbClr val="888888"/>
              </a:buClr>
              <a:buSzPct val="87500"/>
            </a:pPr>
            <a:r>
              <a:rPr lang="en-US" sz="80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1. </a:t>
            </a:r>
            <a:r>
              <a:rPr lang="en-US" sz="800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Зведіть до мінімуму кількість присутніх дітей</a:t>
            </a:r>
            <a:endParaRPr/>
          </a:p>
          <a:p>
            <a:pPr lvl="1">
              <a:lnSpc>
                <a:spcPct val="120000"/>
              </a:lnSpc>
              <a:buClr>
                <a:srgbClr val="888888"/>
              </a:buClr>
              <a:buSzPct val="87500"/>
            </a:pPr>
            <a:r>
              <a:rPr lang="en-US" sz="800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2. Дайте можливість «розрядитися» (наприклад, виговориться чи «побити» подушку)</a:t>
            </a:r>
            <a:endParaRPr/>
          </a:p>
          <a:p>
            <a:pPr lvl="1">
              <a:lnSpc>
                <a:spcPct val="120000"/>
              </a:lnSpc>
              <a:buClr>
                <a:srgbClr val="888888"/>
              </a:buClr>
              <a:buSzPct val="87500"/>
            </a:pPr>
            <a:r>
              <a:rPr lang="en-US" sz="800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3. Доручіть дитині роботу, пов’язану з високим фізичним навантаженням</a:t>
            </a:r>
            <a:endParaRPr/>
          </a:p>
          <a:p>
            <a:pPr lvl="1">
              <a:lnSpc>
                <a:spcPct val="120000"/>
              </a:lnSpc>
              <a:buClr>
                <a:srgbClr val="888888"/>
              </a:buClr>
              <a:buSzPct val="87500"/>
            </a:pPr>
            <a:r>
              <a:rPr lang="en-US" sz="800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4. Будьте доброзичливими. Навіть, якщо ви не згодні, не сперечайтеся з дитиною</a:t>
            </a:r>
            <a:endParaRPr/>
          </a:p>
          <a:p>
            <a:pPr lvl="1">
              <a:lnSpc>
                <a:spcPct val="120000"/>
              </a:lnSpc>
              <a:buClr>
                <a:srgbClr val="888888"/>
              </a:buClr>
              <a:buSzPct val="87500"/>
            </a:pPr>
            <a:r>
              <a:rPr lang="en-US" sz="800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5. Спробуйте розрядити ситуацію смішними коментарями чи діями</a:t>
            </a:r>
            <a:endParaRPr sz="8000">
              <a:solidFill>
                <a:srgbClr val="63242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6" name="Google Shape;446;p41"/>
          <p:cNvSpPr txBox="1"/>
          <p:nvPr/>
        </p:nvSpPr>
        <p:spPr>
          <a:xfrm>
            <a:off x="11265409" y="457202"/>
            <a:ext cx="6784847" cy="1298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lvl="1" algn="ctr">
              <a:buClr>
                <a:srgbClr val="888888"/>
              </a:buClr>
              <a:buSzPts val="2800"/>
            </a:pPr>
            <a:r>
              <a:rPr lang="en-US" sz="720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АГРЕСІЯ</a:t>
            </a:r>
            <a:endParaRPr sz="7200" b="1">
              <a:solidFill>
                <a:srgbClr val="63242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41"/>
          <p:cNvSpPr txBox="1"/>
          <p:nvPr/>
        </p:nvSpPr>
        <p:spPr>
          <a:xfrm>
            <a:off x="394718" y="5797296"/>
            <a:ext cx="9846563" cy="4261104"/>
          </a:xfrm>
          <a:prstGeom prst="rect">
            <a:avLst/>
          </a:prstGeom>
          <a:noFill/>
          <a:ln w="2857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rmAutofit/>
          </a:bodyPr>
          <a:lstStyle/>
          <a:p>
            <a:pPr marL="364305" lvl="1">
              <a:lnSpc>
                <a:spcPct val="63265"/>
              </a:lnSpc>
              <a:spcBef>
                <a:spcPts val="560"/>
              </a:spcBef>
              <a:buClr>
                <a:srgbClr val="888888"/>
              </a:buClr>
              <a:buSzPct val="70000"/>
            </a:pPr>
            <a:r>
              <a:rPr lang="en-US" sz="6500" b="1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НЕ МОЖНА!</a:t>
            </a:r>
            <a:endParaRPr dirty="0"/>
          </a:p>
          <a:p>
            <a:pPr marL="530172" lvl="1" indent="-255561">
              <a:lnSpc>
                <a:spcPct val="79392"/>
              </a:lnSpc>
              <a:spcBef>
                <a:spcPts val="560"/>
              </a:spcBef>
              <a:buClr>
                <a:srgbClr val="888888"/>
              </a:buClr>
              <a:buSzPct val="87843"/>
              <a:buFont typeface="Arial"/>
              <a:buChar char="•"/>
            </a:pP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Ігнорувати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агресивну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поведінку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Це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може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призвести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до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небезпечних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наслідків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через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втрату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контролю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дитина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в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стані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агресії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може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спричинити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шкоду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собі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чи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іншим</a:t>
            </a:r>
            <a:endParaRPr sz="3600" dirty="0"/>
          </a:p>
          <a:p>
            <a:pPr marL="530172" lvl="1" indent="-255561">
              <a:lnSpc>
                <a:spcPct val="79392"/>
              </a:lnSpc>
              <a:spcBef>
                <a:spcPts val="560"/>
              </a:spcBef>
              <a:buClr>
                <a:srgbClr val="888888"/>
              </a:buClr>
              <a:buSzPct val="87843"/>
              <a:buFont typeface="Arial"/>
              <a:buChar char="•"/>
            </a:pP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Залишати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наодинці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агресивну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дитину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з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іншими</a:t>
            </a:r>
            <a:r>
              <a:rPr lang="en-US" sz="36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дітками</a:t>
            </a:r>
            <a:endParaRPr sz="3600" dirty="0">
              <a:solidFill>
                <a:srgbClr val="63242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41"/>
          <p:cNvSpPr txBox="1"/>
          <p:nvPr/>
        </p:nvSpPr>
        <p:spPr>
          <a:xfrm>
            <a:off x="394718" y="323426"/>
            <a:ext cx="9846563" cy="2127167"/>
          </a:xfrm>
          <a:prstGeom prst="rect">
            <a:avLst/>
          </a:prstGeom>
          <a:solidFill>
            <a:srgbClr val="632423"/>
          </a:solidFill>
          <a:ln w="2857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lvl="1">
              <a:lnSpc>
                <a:spcPct val="120000"/>
              </a:lnSpc>
              <a:buClr>
                <a:srgbClr val="888888"/>
              </a:buClr>
              <a:buSzPts val="2800"/>
            </a:pPr>
            <a:r>
              <a:rPr lang="en-US" sz="2900">
                <a:solidFill>
                  <a:srgbClr val="FFFFCC"/>
                </a:solidFill>
                <a:latin typeface="Nunito"/>
                <a:ea typeface="Nunito"/>
                <a:cs typeface="Nunito"/>
                <a:sym typeface="Nunito"/>
              </a:rPr>
              <a:t>Мимовільний спосіб зменшення суттєвого внутрішнього напруження. Прояви злості або агресії можуть тривати довго і заважати нормально функціонувати і дитині , й тим, хто знаходиться поруч</a:t>
            </a:r>
            <a:endParaRPr sz="2900">
              <a:solidFill>
                <a:srgbClr val="FFFF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2"/>
          <p:cNvSpPr txBox="1">
            <a:spLocks noGrp="1"/>
          </p:cNvSpPr>
          <p:nvPr>
            <p:ph type="ctrTitle"/>
          </p:nvPr>
        </p:nvSpPr>
        <p:spPr>
          <a:xfrm>
            <a:off x="1005840" y="523584"/>
            <a:ext cx="16404336" cy="123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/>
          <a:p>
            <a:r>
              <a:rPr lang="en-US" sz="540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Як допомогти дитині впоратися зі своїм гнівом?</a:t>
            </a:r>
            <a:endParaRPr sz="5400" b="1">
              <a:solidFill>
                <a:srgbClr val="63242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4" name="Google Shape;454;p42"/>
          <p:cNvSpPr txBox="1">
            <a:spLocks noGrp="1"/>
          </p:cNvSpPr>
          <p:nvPr>
            <p:ph type="subTitle" idx="1"/>
          </p:nvPr>
        </p:nvSpPr>
        <p:spPr>
          <a:xfrm>
            <a:off x="705395" y="1651145"/>
            <a:ext cx="16934688" cy="7808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marL="364305" lvl="1" indent="0" algn="just">
              <a:lnSpc>
                <a:spcPct val="92022"/>
              </a:lnSpc>
            </a:pP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Дозволяйте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дитині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вивільняти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ненависть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та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злість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4000" dirty="0"/>
          </a:p>
          <a:p>
            <a:pPr marL="364305" lvl="1" indent="0" algn="just">
              <a:lnSpc>
                <a:spcPct val="92022"/>
              </a:lnSpc>
            </a:pP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Важливо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розуміти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що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зараз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і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для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дорослих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, і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для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дітей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виявляти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злість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(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ненавидіти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лаятися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кричати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) —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це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здорова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реакція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Тому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дорослим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потрібно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дозволяти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собі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й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близьким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зокрема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й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дітям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це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робити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Це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варто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робити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в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ігровій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формі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Можна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застосовувати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гру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«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Злий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бобер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» (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придумати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злу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тварину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і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поводитися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так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як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на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нашу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думку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може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себе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вести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ця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тваринка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Потім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перетворитися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на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добру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тварину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Потім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–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на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людину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).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Можна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кричати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в «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мішечок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для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криків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»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або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стаканчик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Але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після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вивільнення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ненависті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та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злості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слід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переключитися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на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щось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добре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і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позитивне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на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обійми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теплий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чай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добрі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слова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одне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одному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Сльози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та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плач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–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теж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нормально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в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цій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ситуації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тому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дайте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дитині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виплакатися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Після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емоційного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вивільнення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дитині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буде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легше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заснути</a:t>
            </a:r>
            <a:r>
              <a:rPr lang="en-US" sz="40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r>
              <a:rPr lang="en-US" sz="4400" dirty="0">
                <a:solidFill>
                  <a:srgbClr val="63242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4400" dirty="0">
              <a:solidFill>
                <a:srgbClr val="63242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3"/>
          <p:cNvSpPr txBox="1">
            <a:spLocks noGrp="1"/>
          </p:cNvSpPr>
          <p:nvPr>
            <p:ph type="subTitle" idx="1"/>
          </p:nvPr>
        </p:nvSpPr>
        <p:spPr>
          <a:xfrm>
            <a:off x="394718" y="2816352"/>
            <a:ext cx="8822435" cy="2816352"/>
          </a:xfrm>
          <a:prstGeom prst="rect">
            <a:avLst/>
          </a:prstGeom>
          <a:noFill/>
          <a:ln w="28575" cap="flat" cmpd="sng">
            <a:solidFill>
              <a:srgbClr val="13A6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marL="0" lvl="1" indent="0" algn="l">
              <a:spcBef>
                <a:spcPts val="0"/>
              </a:spcBef>
            </a:pPr>
            <a:r>
              <a:rPr lang="en-US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Ознаки</a:t>
            </a:r>
            <a:r>
              <a:rPr lang="en-US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/>
          </a:p>
          <a:p>
            <a:pPr marL="0" lvl="1" indent="0" algn="l">
              <a:spcBef>
                <a:spcPts val="0"/>
              </a:spcBef>
              <a:buFont typeface="Arial"/>
              <a:buChar char="•"/>
            </a:pPr>
            <a:r>
              <a:rPr lang="en-US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тремтять губи</a:t>
            </a:r>
            <a:endParaRPr/>
          </a:p>
          <a:p>
            <a:pPr marL="0" lvl="1" indent="0" algn="l">
              <a:spcBef>
                <a:spcPts val="0"/>
              </a:spcBef>
              <a:buFont typeface="Arial"/>
              <a:buChar char="•"/>
            </a:pPr>
            <a:r>
              <a:rPr lang="en-US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пригнічений вираз обличчя</a:t>
            </a:r>
            <a:endParaRPr/>
          </a:p>
          <a:p>
            <a:pPr marL="0" lvl="1" indent="0" algn="l">
              <a:spcBef>
                <a:spcPts val="0"/>
              </a:spcBef>
              <a:buFont typeface="Arial"/>
              <a:buChar char="•"/>
            </a:pPr>
            <a:r>
              <a:rPr lang="en-US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обличчя напружене</a:t>
            </a:r>
            <a:endParaRPr/>
          </a:p>
          <a:p>
            <a:pPr marL="0" lvl="1" indent="0" algn="l">
              <a:spcBef>
                <a:spcPts val="0"/>
              </a:spcBef>
              <a:buFont typeface="Arial"/>
              <a:buChar char="•"/>
            </a:pPr>
            <a:r>
              <a:rPr lang="en-US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ознак збудження немає (на відміну від істерики)</a:t>
            </a:r>
            <a:endParaRPr/>
          </a:p>
          <a:p>
            <a:pPr marL="0" lvl="1" indent="0" algn="l">
              <a:spcBef>
                <a:spcPts val="0"/>
              </a:spcBef>
              <a:buFont typeface="Arial"/>
              <a:buChar char="•"/>
            </a:pPr>
            <a:r>
              <a:rPr lang="en-US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дитина плаче чи намагається стримувати сльози</a:t>
            </a:r>
            <a:endParaRPr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0" name="Google Shape;460;p43"/>
          <p:cNvSpPr txBox="1"/>
          <p:nvPr/>
        </p:nvSpPr>
        <p:spPr>
          <a:xfrm>
            <a:off x="9656066" y="1170433"/>
            <a:ext cx="8394191" cy="8887970"/>
          </a:xfrm>
          <a:prstGeom prst="rect">
            <a:avLst/>
          </a:prstGeom>
          <a:noFill/>
          <a:ln w="28575" cap="flat" cmpd="sng">
            <a:solidFill>
              <a:srgbClr val="13A6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rmAutofit fontScale="32500" lnSpcReduction="20000"/>
          </a:bodyPr>
          <a:lstStyle/>
          <a:p>
            <a:pPr lvl="1" algn="ctr">
              <a:lnSpc>
                <a:spcPct val="120000"/>
              </a:lnSpc>
              <a:buClr>
                <a:srgbClr val="888888"/>
              </a:buClr>
              <a:buSzPct val="100178"/>
            </a:pPr>
            <a:r>
              <a:rPr lang="en-US" sz="86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Алгоритм дій</a:t>
            </a:r>
            <a:endParaRPr/>
          </a:p>
          <a:p>
            <a:pPr lvl="1" algn="ctr">
              <a:lnSpc>
                <a:spcPct val="120000"/>
              </a:lnSpc>
              <a:buClr>
                <a:srgbClr val="888888"/>
              </a:buClr>
              <a:buSzPct val="100178"/>
            </a:pPr>
            <a:endParaRPr sz="8600" b="1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  <a:p>
            <a:pPr lvl="1" algn="just">
              <a:lnSpc>
                <a:spcPct val="120000"/>
              </a:lnSpc>
              <a:buClr>
                <a:srgbClr val="888888"/>
              </a:buClr>
              <a:buSzPct val="119658"/>
            </a:pPr>
            <a:r>
              <a:rPr lang="en-US" sz="72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r>
              <a:rPr lang="en-US" sz="86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. Знайдіть безпечне місце, де немає дітей та людей</a:t>
            </a:r>
            <a:endParaRPr/>
          </a:p>
          <a:p>
            <a:pPr lvl="1" algn="just">
              <a:lnSpc>
                <a:spcPct val="120000"/>
              </a:lnSpc>
              <a:buClr>
                <a:srgbClr val="888888"/>
              </a:buClr>
              <a:buSzPct val="100178"/>
            </a:pPr>
            <a:r>
              <a:rPr lang="en-US" sz="86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2. Попросіть дозволу побути поруч. Установіть з дитиною фізичний контакт: доторкніться до нього, візьміть за руку чи покладіть свою руку йому на плече або на спину. Важливо, щоб вона відчувала вашу присутність</a:t>
            </a:r>
            <a:endParaRPr/>
          </a:p>
          <a:p>
            <a:pPr lvl="1" algn="just">
              <a:lnSpc>
                <a:spcPct val="120000"/>
              </a:lnSpc>
              <a:buClr>
                <a:srgbClr val="888888"/>
              </a:buClr>
              <a:buSzPct val="100178"/>
            </a:pPr>
            <a:r>
              <a:rPr lang="en-US" sz="86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3. Дайте можливість виплакатися й виговоритися. Ваше завдання – вислухати дитину</a:t>
            </a:r>
            <a:endParaRPr/>
          </a:p>
          <a:p>
            <a:pPr lvl="1" algn="just">
              <a:lnSpc>
                <a:spcPct val="120000"/>
              </a:lnSpc>
              <a:buClr>
                <a:srgbClr val="888888"/>
              </a:buClr>
              <a:buSzPct val="100178"/>
            </a:pPr>
            <a:r>
              <a:rPr lang="en-US" sz="86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4. Застосовуйте прийоми активного слухання, вони допоможуть дитині звільнитися від горя: згоджуйтеся, періодично говоріть «ага», «так», киваючи головою, аби підтвердити, що слухаєте й співчуваєте; повторюйте уривки фраз, у яких дитина описує свої почуття (наприклад, «тобі сумно», «самотньо», «ти стомився» тощо); говоріть про свої почуття й почуття дитини</a:t>
            </a:r>
            <a:endParaRPr sz="8600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1" name="Google Shape;461;p43"/>
          <p:cNvSpPr txBox="1"/>
          <p:nvPr/>
        </p:nvSpPr>
        <p:spPr>
          <a:xfrm>
            <a:off x="11265409" y="2"/>
            <a:ext cx="6784847" cy="117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lvl="1" algn="ctr">
              <a:buClr>
                <a:srgbClr val="888888"/>
              </a:buClr>
              <a:buSzPts val="2800"/>
            </a:pPr>
            <a:r>
              <a:rPr lang="en-US" sz="72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ПЛАЧ</a:t>
            </a:r>
            <a:endParaRPr sz="7200" b="1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2" name="Google Shape;462;p43"/>
          <p:cNvSpPr txBox="1"/>
          <p:nvPr/>
        </p:nvSpPr>
        <p:spPr>
          <a:xfrm>
            <a:off x="394718" y="5907024"/>
            <a:ext cx="8822435" cy="4151376"/>
          </a:xfrm>
          <a:prstGeom prst="rect">
            <a:avLst/>
          </a:prstGeom>
          <a:noFill/>
          <a:ln w="28575" cap="flat" cmpd="sng">
            <a:solidFill>
              <a:srgbClr val="13A6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rmAutofit fontScale="40000" lnSpcReduction="20000"/>
          </a:bodyPr>
          <a:lstStyle/>
          <a:p>
            <a:pPr marL="364305" lvl="1">
              <a:lnSpc>
                <a:spcPct val="40490"/>
              </a:lnSpc>
              <a:spcBef>
                <a:spcPts val="560"/>
              </a:spcBef>
              <a:buClr>
                <a:srgbClr val="888888"/>
              </a:buClr>
              <a:buSzPct val="70000"/>
            </a:pPr>
            <a:r>
              <a:rPr lang="en-US" sz="10100" b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НЕ МОЖНА!</a:t>
            </a:r>
            <a:endParaRPr/>
          </a:p>
          <a:p>
            <a:pPr marL="274611" lvl="1" indent="-274611">
              <a:lnSpc>
                <a:spcPct val="120000"/>
              </a:lnSpc>
              <a:buClr>
                <a:srgbClr val="888888"/>
              </a:buClr>
              <a:buSzPct val="87500"/>
              <a:buFont typeface="Arial"/>
              <a:buChar char="•"/>
            </a:pPr>
            <a:r>
              <a:rPr lang="en-US" sz="80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Говорити «Ти ж чоловік – перестань плакати » або «Ти ж дівчинка, а дівчинка зможеш витримати все», «Ти вже дорослий, а дорослі не плачуть»</a:t>
            </a:r>
            <a:endParaRPr/>
          </a:p>
          <a:p>
            <a:pPr marL="274611" lvl="1" indent="-274611">
              <a:lnSpc>
                <a:spcPct val="120000"/>
              </a:lnSpc>
              <a:buClr>
                <a:srgbClr val="888888"/>
              </a:buClr>
              <a:buSzPct val="87500"/>
              <a:buFont typeface="Arial"/>
              <a:buChar char="•"/>
            </a:pPr>
            <a:r>
              <a:rPr lang="en-US" sz="80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Розпитувати, давати поради</a:t>
            </a:r>
            <a:endParaRPr/>
          </a:p>
          <a:p>
            <a:pPr marL="274611" lvl="1" indent="-274611">
              <a:lnSpc>
                <a:spcPct val="120000"/>
              </a:lnSpc>
              <a:buClr>
                <a:srgbClr val="888888"/>
              </a:buClr>
              <a:buSzPct val="87500"/>
              <a:buFont typeface="Arial"/>
              <a:buChar char="•"/>
            </a:pPr>
            <a:r>
              <a:rPr lang="en-US" sz="80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Заспокоювати потерпілого словами: «Не плач, все буде добре»</a:t>
            </a:r>
            <a:endParaRPr sz="8000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3" name="Google Shape;463;p43"/>
          <p:cNvSpPr txBox="1"/>
          <p:nvPr/>
        </p:nvSpPr>
        <p:spPr>
          <a:xfrm>
            <a:off x="394718" y="323426"/>
            <a:ext cx="8822435" cy="2218607"/>
          </a:xfrm>
          <a:prstGeom prst="rect">
            <a:avLst/>
          </a:prstGeom>
          <a:solidFill>
            <a:srgbClr val="13A6A1"/>
          </a:solidFill>
          <a:ln w="28575" cap="flat" cmpd="sng">
            <a:solidFill>
              <a:srgbClr val="13A6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lvl="1">
              <a:lnSpc>
                <a:spcPct val="120000"/>
              </a:lnSpc>
              <a:buClr>
                <a:srgbClr val="888888"/>
              </a:buClr>
              <a:buSzPts val="2800"/>
            </a:pPr>
            <a:r>
              <a:rPr lang="en-US" sz="2400">
                <a:solidFill>
                  <a:srgbClr val="FFFCEF"/>
                </a:solidFill>
                <a:latin typeface="Nunito"/>
                <a:ea typeface="Nunito"/>
                <a:cs typeface="Nunito"/>
                <a:sym typeface="Nunito"/>
              </a:rPr>
              <a:t>Відомо, що після плачу на душі стає легше. Така реакція обумовлена фізіологічними процесами в організмі: сльози сприяють виділенню заспокійливих речовин. Добре, якщо поруч є людина, в присутності якої легко мовчати і легко плакати, адже розділене горе – це півгоря.</a:t>
            </a:r>
            <a:endParaRPr sz="2400">
              <a:solidFill>
                <a:srgbClr val="FFFCE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4"/>
          <p:cNvSpPr txBox="1"/>
          <p:nvPr/>
        </p:nvSpPr>
        <p:spPr>
          <a:xfrm>
            <a:off x="605894" y="2711708"/>
            <a:ext cx="17091287" cy="604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4213" lvl="1" indent="-267108" algn="just">
              <a:lnSpc>
                <a:spcPct val="108250"/>
              </a:lnSpc>
              <a:buSzPts val="3200"/>
              <a:buFont typeface="Arial"/>
              <a:buChar char="•"/>
            </a:pP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Покласти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руку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на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живіт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приблизно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на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3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пальці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нижче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сонячного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сплетіння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та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постукати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по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цьому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місцю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потерти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кінчик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носу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надавити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не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сильно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на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очні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яблука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з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двох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боків</a:t>
            </a:r>
            <a:endParaRPr sz="2800" dirty="0"/>
          </a:p>
          <a:p>
            <a:pPr marL="534213" lvl="1" indent="-267108" algn="just">
              <a:lnSpc>
                <a:spcPct val="108250"/>
              </a:lnSpc>
              <a:buSzPts val="3200"/>
              <a:buFont typeface="Arial"/>
              <a:buChar char="•"/>
            </a:pP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Якщо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є,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де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лягти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, —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лягти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на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спину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і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зробити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рухи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ногами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як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на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велосипеді</a:t>
            </a:r>
            <a:endParaRPr sz="2800" dirty="0"/>
          </a:p>
          <a:p>
            <a:pPr marL="534213" lvl="1" indent="-267108" algn="just">
              <a:lnSpc>
                <a:spcPct val="108250"/>
              </a:lnSpc>
              <a:buSzPts val="3200"/>
              <a:buFont typeface="Arial"/>
              <a:buChar char="•"/>
            </a:pP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Сконцентруватися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на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диханні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—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одну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руку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скласти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як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човник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і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накрити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нею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губи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іншу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руку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—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покласти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на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живіт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видих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–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рука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йде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вниз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до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грудей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вдих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–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рука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підіймається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до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рота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2800" dirty="0"/>
          </a:p>
          <a:p>
            <a:pPr marL="534213" lvl="1" indent="-267108" algn="just">
              <a:lnSpc>
                <a:spcPct val="108250"/>
              </a:lnSpc>
              <a:buSzPts val="3200"/>
              <a:buFont typeface="Arial"/>
              <a:buChar char="•"/>
            </a:pP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Змочувати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губи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полоскати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рот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водою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витягувати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якомога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далі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язика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—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ніби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намагаючись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торкнутися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грудної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клітини</a:t>
            </a:r>
            <a:endParaRPr sz="2800" dirty="0"/>
          </a:p>
          <a:p>
            <a:pPr marL="534213" lvl="1" indent="-267108" algn="just">
              <a:lnSpc>
                <a:spcPct val="108250"/>
              </a:lnSpc>
              <a:buSzPts val="3200"/>
              <a:buFont typeface="Arial"/>
              <a:buChar char="•"/>
            </a:pP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Подивитися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вправо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не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повертаючи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голови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якомога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далі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на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15—20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секунд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потім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перевести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погляд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прямо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потім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подивіться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вліво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якомога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далі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потім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знову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прямо</a:t>
            </a:r>
            <a:endParaRPr sz="2800" dirty="0"/>
          </a:p>
          <a:p>
            <a:pPr marL="534213" lvl="1" indent="-267108" algn="just">
              <a:lnSpc>
                <a:spcPct val="108250"/>
              </a:lnSpc>
              <a:buSzPts val="3200"/>
              <a:buFont typeface="Arial"/>
              <a:buChar char="•"/>
            </a:pP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Розтерти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тіло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розтерти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точку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між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підмізинним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(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четвертим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)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пальцем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та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мізинцем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—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там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знаходиться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точка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паніки</a:t>
            </a:r>
            <a:endParaRPr sz="2800" dirty="0"/>
          </a:p>
          <a:p>
            <a:pPr marL="534213" lvl="1" indent="-267108" algn="just">
              <a:lnSpc>
                <a:spcPct val="108250"/>
              </a:lnSpc>
              <a:buSzPts val="3200"/>
              <a:buFont typeface="Arial"/>
              <a:buChar char="•"/>
            </a:pP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Покласти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руки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на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ребра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відчути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як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вони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при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диханні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розширюються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підіймаються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розтерти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руки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прикласти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до</a:t>
            </a:r>
            <a:r>
              <a:rPr lang="en-US" sz="28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нирок</a:t>
            </a:r>
            <a:endParaRPr sz="2800" dirty="0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9" name="Google Shape;469;p44"/>
          <p:cNvSpPr txBox="1"/>
          <p:nvPr/>
        </p:nvSpPr>
        <p:spPr>
          <a:xfrm>
            <a:off x="4504273" y="695195"/>
            <a:ext cx="9085520" cy="201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91000"/>
              </a:lnSpc>
            </a:pPr>
            <a:r>
              <a:rPr lang="en-US" sz="7200">
                <a:solidFill>
                  <a:srgbClr val="13A6A1"/>
                </a:solidFill>
              </a:rPr>
              <a:t>Як допомогти дитині при панічній атаці?</a:t>
            </a:r>
            <a:endParaRPr sz="6900" b="1">
              <a:solidFill>
                <a:srgbClr val="13A6A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5"/>
          <p:cNvSpPr txBox="1">
            <a:spLocks noGrp="1"/>
          </p:cNvSpPr>
          <p:nvPr>
            <p:ph type="subTitle" idx="1"/>
          </p:nvPr>
        </p:nvSpPr>
        <p:spPr>
          <a:xfrm>
            <a:off x="394718" y="3575304"/>
            <a:ext cx="9297923" cy="3200400"/>
          </a:xfrm>
          <a:prstGeom prst="rect">
            <a:avLst/>
          </a:prstGeom>
          <a:noFill/>
          <a:ln w="2857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marL="0" lvl="1" indent="0" algn="l">
              <a:spcBef>
                <a:spcPts val="0"/>
              </a:spcBef>
            </a:pPr>
            <a:r>
              <a:rPr lang="en-US" b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Ознаки</a:t>
            </a:r>
            <a:r>
              <a:rPr lang="en-US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/>
          </a:p>
          <a:p>
            <a:pPr marL="92066" lvl="1" indent="-92066" algn="l">
              <a:spcBef>
                <a:spcPts val="0"/>
              </a:spcBef>
              <a:buFont typeface="Arial"/>
              <a:buChar char="•"/>
            </a:pPr>
            <a:r>
              <a:rPr lang="en-US" sz="32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байдуже ставлення до навколишніх, до того, що відбувається</a:t>
            </a:r>
            <a:endParaRPr/>
          </a:p>
          <a:p>
            <a:pPr marL="92066" lvl="1" indent="-92066" algn="l">
              <a:spcBef>
                <a:spcPts val="0"/>
              </a:spcBef>
              <a:buFont typeface="Arial"/>
              <a:buChar char="•"/>
            </a:pPr>
            <a:r>
              <a:rPr lang="en-US" sz="32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млявість, загальмованість</a:t>
            </a:r>
            <a:endParaRPr/>
          </a:p>
          <a:p>
            <a:pPr marL="92066" lvl="1" indent="-92066" algn="l">
              <a:spcBef>
                <a:spcPts val="0"/>
              </a:spcBef>
              <a:buFont typeface="Arial"/>
              <a:buChar char="•"/>
            </a:pPr>
            <a:r>
              <a:rPr lang="en-US" sz="32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мовлення уповільнене, великі паузи між фразами</a:t>
            </a:r>
            <a:endParaRPr sz="3200">
              <a:solidFill>
                <a:srgbClr val="24406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6" name="Google Shape;476;p45"/>
          <p:cNvSpPr txBox="1"/>
          <p:nvPr/>
        </p:nvSpPr>
        <p:spPr>
          <a:xfrm>
            <a:off x="10168130" y="1755648"/>
            <a:ext cx="7882127" cy="8302752"/>
          </a:xfrm>
          <a:prstGeom prst="rect">
            <a:avLst/>
          </a:prstGeom>
          <a:noFill/>
          <a:ln w="2857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rmAutofit fontScale="32500" lnSpcReduction="20000"/>
          </a:bodyPr>
          <a:lstStyle/>
          <a:p>
            <a:pPr lvl="1" algn="ctr">
              <a:lnSpc>
                <a:spcPct val="120000"/>
              </a:lnSpc>
              <a:buClr>
                <a:srgbClr val="888888"/>
              </a:buClr>
              <a:buSzPct val="123076"/>
            </a:pPr>
            <a:r>
              <a:rPr lang="en-US" sz="7100" b="1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Алгоритм дій</a:t>
            </a:r>
            <a:endParaRPr/>
          </a:p>
          <a:p>
            <a:pPr lvl="1" algn="ctr">
              <a:lnSpc>
                <a:spcPct val="120000"/>
              </a:lnSpc>
              <a:buClr>
                <a:srgbClr val="888888"/>
              </a:buClr>
              <a:buSzPct val="123076"/>
            </a:pPr>
            <a:endParaRPr sz="7100" b="1">
              <a:solidFill>
                <a:srgbClr val="244061"/>
              </a:solidFill>
              <a:latin typeface="Nunito"/>
              <a:ea typeface="Nunito"/>
              <a:cs typeface="Nunito"/>
              <a:sym typeface="Nunito"/>
            </a:endParaRPr>
          </a:p>
          <a:p>
            <a:pPr lvl="1" algn="just">
              <a:lnSpc>
                <a:spcPct val="120000"/>
              </a:lnSpc>
              <a:buClr>
                <a:srgbClr val="888888"/>
              </a:buClr>
              <a:buSzPct val="119658"/>
            </a:pPr>
            <a:r>
              <a:rPr lang="en-US" sz="72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1. </a:t>
            </a:r>
            <a:r>
              <a:rPr lang="en-US" sz="86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Поговоріть з дитиною. Запитайте, як вона себе почуває? Що потрібно? Чи хоче вона їсти</a:t>
            </a:r>
            <a:endParaRPr/>
          </a:p>
          <a:p>
            <a:pPr lvl="1" algn="just">
              <a:lnSpc>
                <a:spcPct val="120000"/>
              </a:lnSpc>
              <a:buClr>
                <a:srgbClr val="888888"/>
              </a:buClr>
              <a:buSzPct val="100178"/>
            </a:pPr>
            <a:r>
              <a:rPr lang="en-US" sz="86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2. Проведіть його до місця відпочинку, допоможіть зручно влаштуватися</a:t>
            </a:r>
            <a:endParaRPr/>
          </a:p>
          <a:p>
            <a:pPr lvl="1" algn="just">
              <a:lnSpc>
                <a:spcPct val="120000"/>
              </a:lnSpc>
              <a:buClr>
                <a:srgbClr val="888888"/>
              </a:buClr>
              <a:buSzPct val="100178"/>
            </a:pPr>
            <a:r>
              <a:rPr lang="en-US" sz="86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3. Візьміть дитину за руку чи покладіть свою руку їй на чоло</a:t>
            </a:r>
            <a:endParaRPr/>
          </a:p>
          <a:p>
            <a:pPr lvl="1" algn="just">
              <a:lnSpc>
                <a:spcPct val="120000"/>
              </a:lnSpc>
              <a:buClr>
                <a:srgbClr val="888888"/>
              </a:buClr>
              <a:buSzPct val="100178"/>
            </a:pPr>
            <a:r>
              <a:rPr lang="en-US" sz="86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4. Дайте можливість спокійно полежати. Краще якщо їй вдасться заснути, якщо ж ні, то вона може просто полежати із заплющеними очима. Почитайте терапевтичну казку</a:t>
            </a:r>
            <a:endParaRPr/>
          </a:p>
          <a:p>
            <a:pPr lvl="1" algn="just">
              <a:lnSpc>
                <a:spcPct val="120000"/>
              </a:lnSpc>
              <a:buClr>
                <a:srgbClr val="888888"/>
              </a:buClr>
              <a:buSzPct val="100178"/>
            </a:pPr>
            <a:r>
              <a:rPr lang="en-US" sz="86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5. Якщо можливості відпочити немає, то будьте поруч із дитиною, зробіть щось разом (прогуляйтеся, випийте чаю, допоможіть комусь)</a:t>
            </a:r>
            <a:endParaRPr sz="8600">
              <a:solidFill>
                <a:srgbClr val="24406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7" name="Google Shape;477;p45"/>
          <p:cNvSpPr txBox="1"/>
          <p:nvPr/>
        </p:nvSpPr>
        <p:spPr>
          <a:xfrm>
            <a:off x="11009378" y="457202"/>
            <a:ext cx="6784847" cy="1298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lvl="1" algn="ctr">
              <a:buClr>
                <a:srgbClr val="888888"/>
              </a:buClr>
              <a:buSzPts val="2800"/>
            </a:pPr>
            <a:r>
              <a:rPr lang="en-US" sz="72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АПАТІЯ</a:t>
            </a:r>
            <a:endParaRPr sz="7200" b="1">
              <a:solidFill>
                <a:srgbClr val="24406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8" name="Google Shape;478;p45"/>
          <p:cNvSpPr txBox="1"/>
          <p:nvPr/>
        </p:nvSpPr>
        <p:spPr>
          <a:xfrm>
            <a:off x="394718" y="7260336"/>
            <a:ext cx="9297923" cy="2798064"/>
          </a:xfrm>
          <a:prstGeom prst="rect">
            <a:avLst/>
          </a:prstGeom>
          <a:noFill/>
          <a:ln w="2857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rmAutofit fontScale="85000" lnSpcReduction="20000"/>
          </a:bodyPr>
          <a:lstStyle/>
          <a:p>
            <a:pPr marL="364305" lvl="1">
              <a:lnSpc>
                <a:spcPct val="92022"/>
              </a:lnSpc>
              <a:spcBef>
                <a:spcPts val="560"/>
              </a:spcBef>
              <a:buClr>
                <a:srgbClr val="888888"/>
              </a:buClr>
              <a:buSzPct val="90909"/>
            </a:pPr>
            <a:r>
              <a:rPr lang="en-US" sz="4400" b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НЕ МОЖНА!</a:t>
            </a:r>
            <a:endParaRPr/>
          </a:p>
          <a:p>
            <a:pPr marL="92066" lvl="1">
              <a:lnSpc>
                <a:spcPct val="88021"/>
              </a:lnSpc>
              <a:spcBef>
                <a:spcPts val="560"/>
              </a:spcBef>
              <a:buClr>
                <a:srgbClr val="888888"/>
              </a:buClr>
              <a:buSzPct val="86956"/>
            </a:pPr>
            <a:r>
              <a:rPr lang="en-US" sz="47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Залишати дитину без підтримки й допомоги. Інакше апатія може перерости в депресію (гнітючі думки, почуття провини, пасивна поведінка, пригнічений стан)</a:t>
            </a:r>
            <a:endParaRPr sz="4700">
              <a:solidFill>
                <a:srgbClr val="24406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9" name="Google Shape;479;p45"/>
          <p:cNvSpPr txBox="1"/>
          <p:nvPr/>
        </p:nvSpPr>
        <p:spPr>
          <a:xfrm>
            <a:off x="394718" y="323426"/>
            <a:ext cx="9297923" cy="2767247"/>
          </a:xfrm>
          <a:prstGeom prst="rect">
            <a:avLst/>
          </a:prstGeom>
          <a:solidFill>
            <a:srgbClr val="244061"/>
          </a:solidFill>
          <a:ln w="2857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lvl="1">
              <a:lnSpc>
                <a:spcPct val="120000"/>
              </a:lnSpc>
              <a:buClr>
                <a:srgbClr val="888888"/>
              </a:buClr>
              <a:buSzPts val="2800"/>
            </a:pPr>
            <a:r>
              <a:rPr lang="en-US" sz="2900">
                <a:solidFill>
                  <a:srgbClr val="FFFCEF"/>
                </a:solidFill>
                <a:latin typeface="Calibri"/>
                <a:ea typeface="Calibri"/>
                <a:cs typeface="Calibri"/>
                <a:sym typeface="Calibri"/>
              </a:rPr>
              <a:t>Апатія може розвиватися після тривалої напруженої, але безуспішної роботи або в ситуації, коли людина переживає серйозну невдачу, втрачає сенс своєї діяльності, а часто й існування. Апатія може бути наслідком того, що не вдалося виконати поставлене завдання чи врятувати когось</a:t>
            </a:r>
            <a:endParaRPr sz="2900">
              <a:solidFill>
                <a:srgbClr val="FFFCE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3994" y="547878"/>
            <a:ext cx="13823633" cy="1272540"/>
          </a:xfrm>
          <a:prstGeom prst="rect">
            <a:avLst/>
          </a:prstGeom>
        </p:spPr>
        <p:txBody>
          <a:bodyPr vert="horz" wrap="square" lIns="0" tIns="19049" rIns="0" bIns="0" rtlCol="0">
            <a:spAutoFit/>
          </a:bodyPr>
          <a:lstStyle/>
          <a:p>
            <a:pPr marL="19049">
              <a:spcBef>
                <a:spcPts val="150"/>
              </a:spcBef>
              <a:tabLst>
                <a:tab pos="2326725" algn="l"/>
              </a:tabLst>
            </a:pPr>
            <a:r>
              <a:rPr sz="8100" b="1" spc="-15" dirty="0">
                <a:latin typeface="Palatino Linotype"/>
                <a:cs typeface="Palatino Linotype"/>
              </a:rPr>
              <a:t>Мій	</a:t>
            </a:r>
            <a:r>
              <a:rPr sz="8100" b="1" spc="-270" dirty="0">
                <a:latin typeface="Palatino Linotype"/>
                <a:cs typeface="Palatino Linotype"/>
              </a:rPr>
              <a:t>стан</a:t>
            </a:r>
            <a:r>
              <a:rPr sz="8100" b="1" spc="-15" dirty="0">
                <a:latin typeface="Palatino Linotype"/>
                <a:cs typeface="Palatino Linotype"/>
              </a:rPr>
              <a:t> </a:t>
            </a:r>
            <a:r>
              <a:rPr sz="8100" b="1" spc="-344" dirty="0">
                <a:latin typeface="Palatino Linotype"/>
                <a:cs typeface="Palatino Linotype"/>
              </a:rPr>
              <a:t>та</a:t>
            </a:r>
            <a:r>
              <a:rPr sz="8100" b="1" spc="-8" dirty="0">
                <a:latin typeface="Palatino Linotype"/>
                <a:cs typeface="Palatino Linotype"/>
              </a:rPr>
              <a:t> </a:t>
            </a:r>
            <a:r>
              <a:rPr sz="8100" b="1" spc="-255" dirty="0">
                <a:latin typeface="Palatino Linotype"/>
                <a:cs typeface="Palatino Linotype"/>
              </a:rPr>
              <a:t>ресурс</a:t>
            </a:r>
            <a:r>
              <a:rPr sz="8100" b="1" spc="-8" dirty="0">
                <a:latin typeface="Palatino Linotype"/>
                <a:cs typeface="Palatino Linotype"/>
              </a:rPr>
              <a:t> </a:t>
            </a:r>
            <a:r>
              <a:rPr sz="8100" b="1" spc="-180" dirty="0">
                <a:latin typeface="Palatino Linotype"/>
                <a:cs typeface="Palatino Linotype"/>
              </a:rPr>
              <a:t>сьогодні</a:t>
            </a:r>
            <a:endParaRPr sz="81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6866" y="5193981"/>
            <a:ext cx="9962198" cy="1409700"/>
          </a:xfrm>
          <a:prstGeom prst="rect">
            <a:avLst/>
          </a:prstGeom>
        </p:spPr>
        <p:txBody>
          <a:bodyPr vert="horz" wrap="square" lIns="0" tIns="19049" rIns="0" bIns="0" rtlCol="0">
            <a:spAutoFit/>
          </a:bodyPr>
          <a:lstStyle/>
          <a:p>
            <a:pPr marL="227625" indent="-209529" defTabSz="1371464">
              <a:spcBef>
                <a:spcPts val="150"/>
              </a:spcBef>
              <a:buClr>
                <a:srgbClr val="585858"/>
              </a:buClr>
              <a:buSzPct val="28333"/>
              <a:buFontTx/>
              <a:buChar char="•"/>
              <a:tabLst>
                <a:tab pos="228578" algn="l"/>
              </a:tabLst>
            </a:pPr>
            <a:r>
              <a:rPr sz="9000" kern="1200" dirty="0">
                <a:solidFill>
                  <a:prstClr val="black"/>
                </a:solidFill>
                <a:latin typeface="Palatino Linotype"/>
                <a:ea typeface="+mn-ea"/>
                <a:cs typeface="Palatino Linotype"/>
              </a:rPr>
              <a:t>1………5………..10</a:t>
            </a:r>
            <a:endParaRPr sz="9000" kern="1200">
              <a:solidFill>
                <a:prstClr val="black"/>
              </a:solidFill>
              <a:latin typeface="Palatino Linotype"/>
              <a:ea typeface="+mn-ea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0737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6"/>
          <p:cNvSpPr txBox="1">
            <a:spLocks noGrp="1"/>
          </p:cNvSpPr>
          <p:nvPr>
            <p:ph type="ctrTitle"/>
          </p:nvPr>
        </p:nvSpPr>
        <p:spPr>
          <a:xfrm>
            <a:off x="3077885" y="139536"/>
            <a:ext cx="12461417" cy="123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/>
          <a:p>
            <a:r>
              <a:rPr lang="en-US" sz="54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Як допомогти дитині вийти з апатії?</a:t>
            </a:r>
            <a:endParaRPr sz="5400" b="1">
              <a:solidFill>
                <a:srgbClr val="24406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5" name="Google Shape;485;p46"/>
          <p:cNvSpPr txBox="1">
            <a:spLocks noGrp="1"/>
          </p:cNvSpPr>
          <p:nvPr>
            <p:ph type="subTitle" idx="1"/>
          </p:nvPr>
        </p:nvSpPr>
        <p:spPr>
          <a:xfrm>
            <a:off x="164592" y="1536192"/>
            <a:ext cx="17903952" cy="859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marL="274611" lvl="1" indent="-274611" algn="just">
              <a:spcBef>
                <a:spcPts val="0"/>
              </a:spcBef>
              <a:buFont typeface="Arial"/>
              <a:buChar char="•"/>
            </a:pPr>
            <a:r>
              <a:rPr lang="en-US" sz="32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Дозвольте дитині трохи побути в цьому стані та пережити його. Ваша дитина дуже чимось засмучена, її не тішить те, що вона зазвичай любить</a:t>
            </a:r>
            <a:endParaRPr/>
          </a:p>
          <a:p>
            <a:pPr marL="274611" lvl="1" indent="-274611" algn="just">
              <a:spcBef>
                <a:spcPts val="0"/>
              </a:spcBef>
              <a:buFont typeface="Arial"/>
              <a:buChar char="•"/>
            </a:pPr>
            <a:r>
              <a:rPr lang="en-US" sz="32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Не квапте дитину його. Не варто говорити фрази: «Та перестань думати про це!» або «Треба рухатися вперед!»...</a:t>
            </a:r>
            <a:endParaRPr/>
          </a:p>
          <a:p>
            <a:pPr marL="274611" lvl="1" indent="-274611" algn="just">
              <a:spcBef>
                <a:spcPts val="0"/>
              </a:spcBef>
              <a:buFont typeface="Arial"/>
              <a:buChar char="•"/>
            </a:pPr>
            <a:r>
              <a:rPr lang="en-US" sz="32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Не знецінюйте страждання близької людини. Фрази: «Забудь», «Припини», «Твоя невдача зовсім не проблема» швидше за все зроблять лише гірше</a:t>
            </a:r>
            <a:endParaRPr/>
          </a:p>
          <a:p>
            <a:pPr marL="274611" lvl="1" indent="-274611" algn="just">
              <a:spcBef>
                <a:spcPts val="0"/>
              </a:spcBef>
              <a:buFont typeface="Arial"/>
              <a:buChar char="•"/>
            </a:pPr>
            <a:r>
              <a:rPr lang="en-US" sz="32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Визнайте важливість цієї ситуації. «Так, ти намагався, не вийшло, але дуже важливо, що ти це робив! Почуття, які ти відчуваєш зараз, дуже важливі</a:t>
            </a:r>
            <a:endParaRPr/>
          </a:p>
          <a:p>
            <a:pPr marL="274611" lvl="1" indent="-274611" algn="just">
              <a:spcBef>
                <a:spcPts val="0"/>
              </a:spcBef>
              <a:buFont typeface="Arial"/>
              <a:buChar char="•"/>
            </a:pPr>
            <a:r>
              <a:rPr lang="en-US" sz="32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Сум, втрата сил – все це закономірно, але я поряд і допоможу тобі». Людині в стані смутку важливо знати, що хтось є поруч. Завжди пам’ятайте про це</a:t>
            </a:r>
            <a:endParaRPr/>
          </a:p>
          <a:p>
            <a:pPr marL="274611" lvl="1" indent="-274611" algn="just">
              <a:spcBef>
                <a:spcPts val="0"/>
              </a:spcBef>
              <a:buFont typeface="Arial"/>
              <a:buChar char="•"/>
            </a:pPr>
            <a:r>
              <a:rPr lang="en-US" sz="32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Будьте обережні з жартами. Може здатися, що якщо жартувати і висміювати ситуацію, то людина одразу розвеселиться і все піде на лад. Але швидше за все буде лише гірше</a:t>
            </a:r>
            <a:endParaRPr/>
          </a:p>
          <a:p>
            <a:pPr marL="274611" lvl="1" indent="-274611" algn="just">
              <a:spcBef>
                <a:spcPts val="0"/>
              </a:spcBef>
              <a:buFont typeface="Arial"/>
              <a:buChar char="•"/>
            </a:pPr>
            <a:r>
              <a:rPr lang="en-US" sz="32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Жодної агресії. Побачивши, що людина ще більше закривається, у жодному разі не можна говорити агресивно: «Чому ти досі в тузі?», «Чого сидиш і сумуєш?», «Зберися!» Такі фрази заборонені навіть жартома, тому що мають зазвичай прямо протилежний ефект</a:t>
            </a:r>
            <a:endParaRPr/>
          </a:p>
          <a:p>
            <a:pPr marL="274611" lvl="1" indent="-274611" algn="just">
              <a:spcBef>
                <a:spcPts val="0"/>
              </a:spcBef>
              <a:buFont typeface="Arial"/>
              <a:buChar char="•"/>
            </a:pPr>
            <a:r>
              <a:rPr lang="en-US" sz="320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Запасіться терпінням. Не треба робити чогось надмірного, будьте стриманішими і спокійнішими</a:t>
            </a:r>
            <a:endParaRPr sz="3200">
              <a:solidFill>
                <a:srgbClr val="24406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7"/>
          <p:cNvSpPr txBox="1">
            <a:spLocks noGrp="1"/>
          </p:cNvSpPr>
          <p:nvPr>
            <p:ph type="ctrTitle"/>
          </p:nvPr>
        </p:nvSpPr>
        <p:spPr>
          <a:xfrm>
            <a:off x="1702675" y="284193"/>
            <a:ext cx="5454869" cy="349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/>
          <a:p>
            <a:r>
              <a:rPr lang="en-US" sz="4800" b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Вікові особливості переживання горя дітьми</a:t>
            </a:r>
            <a:endParaRPr sz="4800" b="1">
              <a:solidFill>
                <a:srgbClr val="97480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1" name="Google Shape;491;p47"/>
          <p:cNvSpPr/>
          <p:nvPr/>
        </p:nvSpPr>
        <p:spPr>
          <a:xfrm>
            <a:off x="457196" y="4200041"/>
            <a:ext cx="7945824" cy="5509200"/>
          </a:xfrm>
          <a:prstGeom prst="rect">
            <a:avLst/>
          </a:prstGeom>
          <a:noFill/>
          <a:ln w="28575" cap="flat" cmpd="thickThin">
            <a:solidFill>
              <a:srgbClr val="974806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spAutoFit/>
          </a:bodyPr>
          <a:lstStyle/>
          <a:p>
            <a:r>
              <a:rPr lang="en-US" sz="3200" b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Розуміння смерті в цьому віці все ще обмежене</a:t>
            </a:r>
            <a:endParaRPr/>
          </a:p>
          <a:p>
            <a:r>
              <a:rPr lang="en-US" sz="3200">
                <a:latin typeface="Nunito"/>
                <a:ea typeface="Nunito"/>
                <a:cs typeface="Nunito"/>
                <a:sym typeface="Nunito"/>
              </a:rPr>
              <a:t>Дітям цієї вікової групи потрібно знати, що смерть не є сном</a:t>
            </a:r>
            <a:endParaRPr/>
          </a:p>
          <a:p>
            <a:r>
              <a:rPr lang="en-US" sz="3200">
                <a:latin typeface="Nunito"/>
                <a:ea typeface="Nunito"/>
                <a:cs typeface="Nunito"/>
                <a:sym typeface="Nunito"/>
              </a:rPr>
              <a:t>Їм потрібно м’яко пояснити, що тато (мама) помер(-ла) і ніколи не повернеться</a:t>
            </a:r>
            <a:endParaRPr/>
          </a:p>
          <a:p>
            <a:r>
              <a:rPr lang="en-US" sz="3200">
                <a:latin typeface="Nunito"/>
                <a:ea typeface="Nunito"/>
                <a:cs typeface="Nunito"/>
                <a:sym typeface="Nunito"/>
              </a:rPr>
              <a:t>У дитини в цей час можуть спостерігатися проблеми з травленням і сечовипусканням, болі в животі, головні болі, шкіряні висипання, зміни настрою </a:t>
            </a:r>
            <a:endParaRPr sz="3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2" name="Google Shape;492;p47"/>
          <p:cNvSpPr/>
          <p:nvPr/>
        </p:nvSpPr>
        <p:spPr>
          <a:xfrm>
            <a:off x="9250417" y="952079"/>
            <a:ext cx="8702567" cy="4031873"/>
          </a:xfrm>
          <a:prstGeom prst="rect">
            <a:avLst/>
          </a:prstGeom>
          <a:noFill/>
          <a:ln w="2857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spAutoFit/>
          </a:bodyPr>
          <a:lstStyle/>
          <a:p>
            <a:r>
              <a:rPr lang="en-US" sz="3200" b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Дитина може почати боятися темряви, відчувати сум, гнів, тривогу, часто плакати</a:t>
            </a:r>
            <a:endParaRPr/>
          </a:p>
          <a:p>
            <a:r>
              <a:rPr lang="en-US" sz="3200">
                <a:latin typeface="Nunito"/>
                <a:ea typeface="Nunito"/>
                <a:cs typeface="Nunito"/>
                <a:sym typeface="Nunito"/>
              </a:rPr>
              <a:t>Вона може думати, що її вчинки могли стати причиною смерті близької людини (наприклад, вона не дала батьку чи матері іграшку або малюнок). </a:t>
            </a:r>
            <a:endParaRPr/>
          </a:p>
          <a:p>
            <a:r>
              <a:rPr lang="en-US" sz="3200">
                <a:latin typeface="Nunito"/>
                <a:ea typeface="Nunito"/>
                <a:cs typeface="Nunito"/>
                <a:sym typeface="Nunito"/>
              </a:rPr>
              <a:t>Якщо дитина про це говорить, то дорослим потрібно переконати її, що це не так</a:t>
            </a:r>
            <a:endParaRPr sz="3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3" name="Google Shape;493;p47"/>
          <p:cNvSpPr/>
          <p:nvPr/>
        </p:nvSpPr>
        <p:spPr>
          <a:xfrm>
            <a:off x="9144001" y="5512409"/>
            <a:ext cx="8915399" cy="4031873"/>
          </a:xfrm>
          <a:prstGeom prst="rect">
            <a:avLst/>
          </a:prstGeom>
          <a:noFill/>
          <a:ln w="2857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t" anchorCtr="0">
            <a:spAutoFit/>
          </a:bodyPr>
          <a:lstStyle/>
          <a:p>
            <a:pPr algn="ctr"/>
            <a:r>
              <a:rPr lang="en-US" sz="9600" b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! </a:t>
            </a:r>
            <a:r>
              <a:rPr lang="en-US" sz="3200" b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Важливо, щоб дитина знала, що про неї піклуватимуться і що сім’я залишиться разом</a:t>
            </a:r>
            <a:endParaRPr sz="3200">
              <a:solidFill>
                <a:srgbClr val="974806"/>
              </a:solidFill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3200">
                <a:latin typeface="Nunito"/>
                <a:ea typeface="Nunito"/>
                <a:cs typeface="Nunito"/>
                <a:sym typeface="Nunito"/>
              </a:rPr>
              <a:t>Корисно згадувати з дитиною  позитивні моменти минулого: як батько (мати) гралися з нею, сімейні свята, спільні подорожі тощо</a:t>
            </a:r>
            <a:endParaRPr sz="3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8"/>
          <p:cNvSpPr txBox="1">
            <a:spLocks noGrp="1"/>
          </p:cNvSpPr>
          <p:nvPr>
            <p:ph type="title"/>
          </p:nvPr>
        </p:nvSpPr>
        <p:spPr>
          <a:xfrm>
            <a:off x="517109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rmAutofit fontScale="90000"/>
          </a:bodyPr>
          <a:lstStyle/>
          <a:p>
            <a:r>
              <a:rPr lang="en-US" sz="1070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!!!</a:t>
            </a:r>
            <a:r>
              <a:rPr lang="en-US" sz="600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   Заборонено   </a:t>
            </a:r>
            <a:r>
              <a:rPr lang="en-US" sz="1070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!!!</a:t>
            </a:r>
            <a:endParaRPr sz="10700">
              <a:solidFill>
                <a:srgbClr val="C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9" name="Google Shape;499;p48"/>
          <p:cNvSpPr txBox="1">
            <a:spLocks noGrp="1"/>
          </p:cNvSpPr>
          <p:nvPr>
            <p:ph type="body" idx="1"/>
          </p:nvPr>
        </p:nvSpPr>
        <p:spPr>
          <a:xfrm>
            <a:off x="252249" y="1600201"/>
            <a:ext cx="17815035" cy="852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 lnSpcReduction="10000"/>
          </a:bodyPr>
          <a:lstStyle/>
          <a:p>
            <a:pPr marL="11428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У взаємодії з дітьми, які зазнали впливу стресогенних подій дорослі найчастіше знецінюють їх досвід, їх переживання. Це стається через вік дитини і ставлення дорослого до дитини, як до неповноцінної людини. Утім, така поведінка лише шкодить дитині і може її ретравматизувати. Тож у спілкуванні з дитиною ЗАБОРОНЕНО використовувати фрази на кшталт:</a:t>
            </a:r>
            <a:endParaRPr/>
          </a:p>
          <a:p>
            <a:pPr marL="114288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100">
                <a:solidFill>
                  <a:srgbClr val="002060"/>
                </a:solidFill>
                <a:latin typeface="Corsiva"/>
                <a:ea typeface="Corsiva"/>
                <a:cs typeface="Corsiva"/>
                <a:sym typeface="Corsiva"/>
              </a:rPr>
              <a:t>«Та що ти там розумієш/знаєш»</a:t>
            </a:r>
            <a:endParaRPr/>
          </a:p>
          <a:p>
            <a:pPr marL="114288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100">
                <a:solidFill>
                  <a:srgbClr val="002060"/>
                </a:solidFill>
                <a:latin typeface="Corsiva"/>
                <a:ea typeface="Corsiva"/>
                <a:cs typeface="Corsiva"/>
                <a:sym typeface="Corsiva"/>
              </a:rPr>
              <a:t>«Чого ревеш!? Ти не уявляєш, як мені самій плакати хочеться»</a:t>
            </a:r>
            <a:endParaRPr/>
          </a:p>
          <a:p>
            <a:pPr marL="114288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100">
                <a:solidFill>
                  <a:srgbClr val="002060"/>
                </a:solidFill>
                <a:latin typeface="Corsiva"/>
                <a:ea typeface="Corsiva"/>
                <a:cs typeface="Corsiva"/>
                <a:sym typeface="Corsiva"/>
              </a:rPr>
              <a:t>«Скоро війна закінчиться»</a:t>
            </a:r>
            <a:endParaRPr/>
          </a:p>
          <a:p>
            <a:pPr marL="114288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100">
                <a:solidFill>
                  <a:srgbClr val="002060"/>
                </a:solidFill>
                <a:latin typeface="Corsiva"/>
                <a:ea typeface="Corsiva"/>
                <a:cs typeface="Corsiva"/>
                <a:sym typeface="Corsiva"/>
              </a:rPr>
              <a:t>«Не бійся»</a:t>
            </a:r>
            <a:endParaRPr/>
          </a:p>
          <a:p>
            <a:pPr marL="114288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100">
                <a:solidFill>
                  <a:srgbClr val="002060"/>
                </a:solidFill>
                <a:latin typeface="Corsiva"/>
                <a:ea typeface="Corsiva"/>
                <a:cs typeface="Corsiva"/>
                <a:sym typeface="Corsiva"/>
              </a:rPr>
              <a:t>«Нічого страшного не сталося»</a:t>
            </a:r>
            <a:endParaRPr/>
          </a:p>
          <a:p>
            <a:pPr marL="114288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100">
                <a:solidFill>
                  <a:srgbClr val="002060"/>
                </a:solidFill>
                <a:latin typeface="Corsiva"/>
                <a:ea typeface="Corsiva"/>
                <a:cs typeface="Corsiva"/>
                <a:sym typeface="Corsiva"/>
              </a:rPr>
              <a:t>«Все добре»</a:t>
            </a:r>
            <a:endParaRPr/>
          </a:p>
          <a:p>
            <a:pPr marL="114288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100">
                <a:solidFill>
                  <a:srgbClr val="002060"/>
                </a:solidFill>
                <a:latin typeface="Corsiva"/>
                <a:ea typeface="Corsiva"/>
                <a:cs typeface="Corsiva"/>
                <a:sym typeface="Corsiva"/>
              </a:rPr>
              <a:t>«Я ж тобі казала, а ти не зробив…»</a:t>
            </a:r>
            <a:endParaRPr/>
          </a:p>
          <a:p>
            <a:pPr marL="114288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100">
                <a:solidFill>
                  <a:srgbClr val="002060"/>
                </a:solidFill>
                <a:latin typeface="Corsiva"/>
                <a:ea typeface="Corsiva"/>
                <a:cs typeface="Corsiva"/>
                <a:sym typeface="Corsiva"/>
              </a:rPr>
              <a:t>«Припини плакати»</a:t>
            </a:r>
            <a:endParaRPr/>
          </a:p>
          <a:p>
            <a:pPr marL="11428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Така поведінка дорослого лише загострює переживання дитини і позбавляє її відчуття захищеності</a:t>
            </a:r>
            <a:endParaRPr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9"/>
          <p:cNvSpPr txBox="1">
            <a:spLocks noGrp="1"/>
          </p:cNvSpPr>
          <p:nvPr>
            <p:ph type="title"/>
          </p:nvPr>
        </p:nvSpPr>
        <p:spPr>
          <a:xfrm>
            <a:off x="11540359" y="3048002"/>
            <a:ext cx="6227381" cy="6132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rmAutofit/>
          </a:bodyPr>
          <a:lstStyle/>
          <a:p>
            <a:r>
              <a:rPr lang="en-US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Робота з піском</a:t>
            </a:r>
            <a:br>
              <a:rPr lang="en-US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Створення талісманів, оберегів, амулетів</a:t>
            </a:r>
            <a:br>
              <a:rPr lang="en-US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Мандали</a:t>
            </a:r>
            <a:br>
              <a:rPr lang="en-US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Казки</a:t>
            </a:r>
            <a:br>
              <a:rPr lang="en-US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Мішечок гніву</a:t>
            </a:r>
            <a:endParaRPr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6" name="Google Shape;506;p49"/>
          <p:cNvSpPr txBox="1"/>
          <p:nvPr/>
        </p:nvSpPr>
        <p:spPr>
          <a:xfrm>
            <a:off x="2855496" y="433137"/>
            <a:ext cx="12638064" cy="296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rm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sz="4400" b="1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    </a:t>
            </a:r>
            <a:r>
              <a:rPr lang="uk-UA" sz="4800" b="1" u="sng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Т</a:t>
            </a:r>
            <a:r>
              <a:rPr lang="en-US" sz="4800" b="1" u="sng" dirty="0" err="1" smtClean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ехніки</a:t>
            </a:r>
            <a:endParaRPr sz="4800" b="1" dirty="0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>
              <a:buClr>
                <a:schemeClr val="dk1"/>
              </a:buClr>
              <a:buSzPts val="4400"/>
            </a:pPr>
            <a:r>
              <a:rPr lang="uk-UA" sz="4800" b="1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</a:t>
            </a:r>
            <a:r>
              <a:rPr lang="en-US" sz="4800" b="1" dirty="0" err="1" smtClean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остстресові</a:t>
            </a:r>
            <a:r>
              <a:rPr lang="en-US" sz="4800" b="1" dirty="0" smtClean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800" b="1" u="sng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методики</a:t>
            </a:r>
            <a:r>
              <a:rPr lang="en-US" sz="4800" b="1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800" b="1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на</a:t>
            </a:r>
            <a:r>
              <a:rPr lang="en-US" sz="4800" b="1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800" b="1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щодень</a:t>
            </a:r>
            <a:endParaRPr dirty="0"/>
          </a:p>
          <a:p>
            <a:pPr algn="ctr">
              <a:buClr>
                <a:schemeClr val="dk1"/>
              </a:buClr>
              <a:buSzPts val="4400"/>
            </a:pPr>
            <a:r>
              <a:rPr lang="en-US" sz="4800" b="1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   </a:t>
            </a:r>
            <a:r>
              <a:rPr lang="en-US" sz="4800" b="1" u="sng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вправи</a:t>
            </a:r>
            <a:endParaRPr sz="4800" b="1" u="sng" dirty="0">
              <a:solidFill>
                <a:srgbClr val="13A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49"/>
          <p:cNvSpPr txBox="1"/>
          <p:nvPr/>
        </p:nvSpPr>
        <p:spPr>
          <a:xfrm>
            <a:off x="967607" y="3048004"/>
            <a:ext cx="9453401" cy="6915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rmAutofit fontScale="97500"/>
          </a:bodyPr>
          <a:lstStyle/>
          <a:p>
            <a:pPr algn="ctr">
              <a:buClr>
                <a:schemeClr val="dk1"/>
              </a:buClr>
              <a:buSzPct val="82051"/>
            </a:pPr>
            <a:r>
              <a:rPr lang="en-US" sz="56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Дихальні вправи:</a:t>
            </a:r>
            <a:br>
              <a:rPr lang="en-US" sz="56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41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Мильні бульбашки</a:t>
            </a:r>
            <a:br>
              <a:rPr lang="en-US" sz="41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41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Пір’їнка</a:t>
            </a:r>
            <a:br>
              <a:rPr lang="en-US" sz="41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41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Сніжинка</a:t>
            </a:r>
            <a:br>
              <a:rPr lang="en-US" sz="41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41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Листочок</a:t>
            </a:r>
            <a:br>
              <a:rPr lang="en-US" sz="41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41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Задування свічок</a:t>
            </a:r>
            <a:br>
              <a:rPr lang="en-US" sz="41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41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Кульбабки</a:t>
            </a:r>
            <a:endParaRPr/>
          </a:p>
          <a:p>
            <a:pPr algn="ctr">
              <a:buClr>
                <a:schemeClr val="dk1"/>
              </a:buClr>
              <a:buSzPct val="110068"/>
            </a:pPr>
            <a:r>
              <a:rPr lang="en-US" sz="41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Вогненний дракон (дрібненько порвати папір та видувати в кулак)</a:t>
            </a:r>
            <a:endParaRPr sz="4400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0"/>
          <p:cNvSpPr txBox="1">
            <a:spLocks noGrp="1"/>
          </p:cNvSpPr>
          <p:nvPr>
            <p:ph type="title"/>
          </p:nvPr>
        </p:nvSpPr>
        <p:spPr>
          <a:xfrm>
            <a:off x="9914023" y="3481138"/>
            <a:ext cx="7725380" cy="6402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rmAutofit/>
          </a:bodyPr>
          <a:lstStyle/>
          <a:p>
            <a:r>
              <a:rPr lang="en-US" sz="4100" b="1">
                <a:latin typeface="Nunito"/>
                <a:ea typeface="Nunito"/>
                <a:cs typeface="Nunito"/>
                <a:sym typeface="Nunito"/>
              </a:rPr>
              <a:t>Робота з тілом</a:t>
            </a:r>
            <a:br>
              <a:rPr lang="en-US" sz="4100" b="1">
                <a:latin typeface="Nunito"/>
                <a:ea typeface="Nunito"/>
                <a:cs typeface="Nunito"/>
                <a:sym typeface="Nunito"/>
              </a:rPr>
            </a:br>
            <a:r>
              <a:rPr lang="en-US" sz="4100">
                <a:latin typeface="Nunito"/>
                <a:ea typeface="Nunito"/>
                <a:cs typeface="Nunito"/>
                <a:sym typeface="Nunito"/>
              </a:rPr>
              <a:t>(повернення контролю та впевненності)</a:t>
            </a:r>
            <a:br>
              <a:rPr lang="en-US" sz="4100">
                <a:latin typeface="Nunito"/>
                <a:ea typeface="Nunito"/>
                <a:cs typeface="Nunito"/>
                <a:sym typeface="Nunito"/>
              </a:rPr>
            </a:br>
            <a:r>
              <a:rPr lang="en-US" sz="4100">
                <a:latin typeface="Nunito"/>
                <a:ea typeface="Nunito"/>
                <a:cs typeface="Nunito"/>
                <a:sym typeface="Nunito"/>
              </a:rPr>
              <a:t>Піклування про тих, хто поряд</a:t>
            </a:r>
            <a:br>
              <a:rPr lang="en-US" sz="4100">
                <a:latin typeface="Nunito"/>
                <a:ea typeface="Nunito"/>
                <a:cs typeface="Nunito"/>
                <a:sym typeface="Nunito"/>
              </a:rPr>
            </a:br>
            <a:r>
              <a:rPr lang="en-US" sz="4100">
                <a:latin typeface="Nunito"/>
                <a:ea typeface="Nunito"/>
                <a:cs typeface="Nunito"/>
                <a:sym typeface="Nunito"/>
              </a:rPr>
              <a:t>Обійми, слова підтримки</a:t>
            </a:r>
            <a:br>
              <a:rPr lang="en-US" sz="4100">
                <a:latin typeface="Nunito"/>
                <a:ea typeface="Nunito"/>
                <a:cs typeface="Nunito"/>
                <a:sym typeface="Nunito"/>
              </a:rPr>
            </a:br>
            <a:r>
              <a:rPr lang="en-US" sz="4100">
                <a:latin typeface="Nunito"/>
                <a:ea typeface="Nunito"/>
                <a:cs typeface="Nunito"/>
                <a:sym typeface="Nunito"/>
              </a:rPr>
              <a:t>Якщо я з цим впорався, то я все зможу</a:t>
            </a:r>
            <a:endParaRPr sz="4100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4" name="Google Shape;514;p50"/>
          <p:cNvSpPr txBox="1"/>
          <p:nvPr/>
        </p:nvSpPr>
        <p:spPr>
          <a:xfrm>
            <a:off x="3389261" y="703338"/>
            <a:ext cx="11723664" cy="234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sz="5400" b="1" dirty="0">
                <a:solidFill>
                  <a:srgbClr val="244061"/>
                </a:solidFill>
                <a:latin typeface="Nunito"/>
                <a:ea typeface="Nunito"/>
                <a:cs typeface="Nunito"/>
                <a:sym typeface="Nunito"/>
              </a:rPr>
              <a:t>     </a:t>
            </a:r>
            <a:r>
              <a:rPr lang="uk-UA" sz="5400" u="sng" dirty="0" err="1">
                <a:solidFill>
                  <a:srgbClr val="366092"/>
                </a:solidFill>
                <a:latin typeface="Nunito"/>
                <a:ea typeface="Nunito"/>
                <a:cs typeface="Nunito"/>
                <a:sym typeface="Nunito"/>
              </a:rPr>
              <a:t>Т</a:t>
            </a:r>
            <a:r>
              <a:rPr lang="en-US" sz="5400" u="sng" dirty="0" err="1" smtClean="0">
                <a:solidFill>
                  <a:srgbClr val="366092"/>
                </a:solidFill>
                <a:latin typeface="Nunito"/>
                <a:ea typeface="Nunito"/>
                <a:cs typeface="Nunito"/>
                <a:sym typeface="Nunito"/>
              </a:rPr>
              <a:t>ехніки</a:t>
            </a:r>
            <a:endParaRPr dirty="0"/>
          </a:p>
          <a:p>
            <a:pPr algn="ctr">
              <a:buClr>
                <a:schemeClr val="dk1"/>
              </a:buClr>
              <a:buSzPts val="4400"/>
            </a:pPr>
            <a:r>
              <a:rPr lang="uk-UA" sz="5400" dirty="0">
                <a:solidFill>
                  <a:srgbClr val="366092"/>
                </a:solidFill>
                <a:latin typeface="Nunito"/>
                <a:ea typeface="Nunito"/>
                <a:cs typeface="Nunito"/>
                <a:sym typeface="Nunito"/>
              </a:rPr>
              <a:t>п</a:t>
            </a:r>
            <a:r>
              <a:rPr lang="en-US" sz="5400" dirty="0" err="1" smtClean="0">
                <a:solidFill>
                  <a:srgbClr val="366092"/>
                </a:solidFill>
                <a:latin typeface="Nunito"/>
                <a:ea typeface="Nunito"/>
                <a:cs typeface="Nunito"/>
                <a:sym typeface="Nunito"/>
              </a:rPr>
              <a:t>остстресові</a:t>
            </a:r>
            <a:r>
              <a:rPr lang="en-US" sz="5400" dirty="0" smtClean="0">
                <a:solidFill>
                  <a:srgbClr val="36609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5400" u="sng" dirty="0" err="1">
                <a:solidFill>
                  <a:srgbClr val="366092"/>
                </a:solidFill>
                <a:latin typeface="Nunito"/>
                <a:ea typeface="Nunito"/>
                <a:cs typeface="Nunito"/>
                <a:sym typeface="Nunito"/>
              </a:rPr>
              <a:t>методики</a:t>
            </a:r>
            <a:r>
              <a:rPr lang="en-US" sz="5400" dirty="0">
                <a:solidFill>
                  <a:srgbClr val="36609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5400" dirty="0" err="1">
                <a:solidFill>
                  <a:srgbClr val="366092"/>
                </a:solidFill>
                <a:latin typeface="Nunito"/>
                <a:ea typeface="Nunito"/>
                <a:cs typeface="Nunito"/>
                <a:sym typeface="Nunito"/>
              </a:rPr>
              <a:t>на</a:t>
            </a:r>
            <a:r>
              <a:rPr lang="en-US" sz="5400" dirty="0">
                <a:solidFill>
                  <a:srgbClr val="36609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5400" dirty="0" err="1">
                <a:solidFill>
                  <a:srgbClr val="366092"/>
                </a:solidFill>
                <a:latin typeface="Nunito"/>
                <a:ea typeface="Nunito"/>
                <a:cs typeface="Nunito"/>
                <a:sym typeface="Nunito"/>
              </a:rPr>
              <a:t>щодень</a:t>
            </a:r>
            <a:endParaRPr dirty="0"/>
          </a:p>
          <a:p>
            <a:pPr algn="ctr">
              <a:buClr>
                <a:schemeClr val="dk1"/>
              </a:buClr>
              <a:buSzPts val="4400"/>
            </a:pPr>
            <a:r>
              <a:rPr lang="en-US" sz="5400" dirty="0">
                <a:solidFill>
                  <a:srgbClr val="366092"/>
                </a:solidFill>
                <a:latin typeface="Nunito"/>
                <a:ea typeface="Nunito"/>
                <a:cs typeface="Nunito"/>
                <a:sym typeface="Nunito"/>
              </a:rPr>
              <a:t>    </a:t>
            </a:r>
            <a:r>
              <a:rPr lang="en-US" sz="5400" u="sng" dirty="0" err="1">
                <a:solidFill>
                  <a:srgbClr val="366092"/>
                </a:solidFill>
                <a:latin typeface="Nunito"/>
                <a:ea typeface="Nunito"/>
                <a:cs typeface="Nunito"/>
                <a:sym typeface="Nunito"/>
              </a:rPr>
              <a:t>вправи</a:t>
            </a:r>
            <a:endParaRPr sz="5400" u="sng" dirty="0">
              <a:solidFill>
                <a:srgbClr val="36609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5" name="Google Shape;515;p50"/>
          <p:cNvSpPr txBox="1"/>
          <p:nvPr/>
        </p:nvSpPr>
        <p:spPr>
          <a:xfrm>
            <a:off x="967607" y="3048004"/>
            <a:ext cx="7775340" cy="6915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rmAutofit fontScale="97500"/>
          </a:bodyPr>
          <a:lstStyle/>
          <a:p>
            <a:pPr algn="ctr">
              <a:buClr>
                <a:schemeClr val="dk1"/>
              </a:buClr>
              <a:buSzPct val="112820"/>
            </a:pPr>
            <a:r>
              <a:rPr lang="en-US" sz="4100" b="1">
                <a:solidFill>
                  <a:srgbClr val="366092"/>
                </a:solidFill>
                <a:latin typeface="Nunito"/>
                <a:ea typeface="Nunito"/>
                <a:cs typeface="Nunito"/>
                <a:sym typeface="Nunito"/>
              </a:rPr>
              <a:t>Робота з емоціями</a:t>
            </a:r>
            <a:endParaRPr sz="4100" b="1">
              <a:solidFill>
                <a:srgbClr val="366092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>
              <a:buClr>
                <a:schemeClr val="dk1"/>
              </a:buClr>
              <a:buSzPct val="112820"/>
            </a:pPr>
            <a:r>
              <a:rPr lang="en-US" sz="4100">
                <a:solidFill>
                  <a:srgbClr val="366092"/>
                </a:solidFill>
                <a:latin typeface="Nunito"/>
                <a:ea typeface="Nunito"/>
                <a:cs typeface="Nunito"/>
                <a:sym typeface="Nunito"/>
              </a:rPr>
              <a:t>Якщо буває страшно, давай боятися разом</a:t>
            </a:r>
            <a:endParaRPr/>
          </a:p>
          <a:p>
            <a:pPr algn="ctr">
              <a:buClr>
                <a:schemeClr val="dk1"/>
              </a:buClr>
              <a:buSzPct val="112820"/>
            </a:pPr>
            <a:r>
              <a:rPr lang="en-US" sz="4100">
                <a:solidFill>
                  <a:srgbClr val="366092"/>
                </a:solidFill>
                <a:latin typeface="Nunito"/>
                <a:ea typeface="Nunito"/>
                <a:cs typeface="Nunito"/>
                <a:sym typeface="Nunito"/>
              </a:rPr>
              <a:t>Страх захищає від ризикованих вчинків</a:t>
            </a:r>
            <a:endParaRPr sz="4100">
              <a:solidFill>
                <a:srgbClr val="366092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>
              <a:buClr>
                <a:schemeClr val="dk1"/>
              </a:buClr>
              <a:buSzPct val="112820"/>
            </a:pPr>
            <a:r>
              <a:rPr lang="en-US" sz="4100">
                <a:solidFill>
                  <a:srgbClr val="366092"/>
                </a:solidFill>
                <a:latin typeface="Nunito"/>
                <a:ea typeface="Nunito"/>
                <a:cs typeface="Nunito"/>
                <a:sym typeface="Nunito"/>
              </a:rPr>
              <a:t>Висвічує цінності людини</a:t>
            </a:r>
            <a:endParaRPr sz="4100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1"/>
          <p:cNvSpPr txBox="1">
            <a:spLocks noGrp="1"/>
          </p:cNvSpPr>
          <p:nvPr>
            <p:ph type="subTitle" idx="1"/>
          </p:nvPr>
        </p:nvSpPr>
        <p:spPr>
          <a:xfrm>
            <a:off x="6416843" y="3212424"/>
            <a:ext cx="11085095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32" tIns="182832" rIns="182832" bIns="182832" anchor="ctr" anchorCtr="0">
            <a:normAutofit fontScale="47500" lnSpcReduction="20000"/>
          </a:bodyPr>
          <a:lstStyle/>
          <a:p>
            <a:pPr marL="457155" indent="-431757">
              <a:spcBef>
                <a:spcPts val="0"/>
              </a:spcBef>
              <a:buSzPct val="42107"/>
            </a:pPr>
            <a:r>
              <a:rPr lang="en-US" sz="16100" b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ДОБРЕ ЧИ ПОГАНО ? </a:t>
            </a:r>
            <a:endParaRPr b="1">
              <a:solidFill>
                <a:srgbClr val="97480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22" name="Google Shape;522;p51" descr="https://encrypted-tbn0.gstatic.com/images?q=tbn:ANd9GcSxGv7tCbK9LWgB6gzFzsPKvM95BMMoizFILA&amp;usqp=CA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677" y="3243324"/>
            <a:ext cx="4006523" cy="4938735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51"/>
          <p:cNvSpPr/>
          <p:nvPr/>
        </p:nvSpPr>
        <p:spPr>
          <a:xfrm>
            <a:off x="6096001" y="4827456"/>
            <a:ext cx="11726780" cy="513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spAutoFit/>
          </a:bodyPr>
          <a:lstStyle/>
          <a:p>
            <a:pPr algn="just"/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Давайте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поміркуємо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гроза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це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добре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чи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погано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?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Гроза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вихоплює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із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повітря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мільйони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тон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азоту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вона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направляє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його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в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землю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тим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самим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удобрюючи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ґрунт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Ось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чому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так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легко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дихається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після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грози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Блискавка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очищує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повітря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від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пилу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і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бруду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Після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грози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йде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 smtClean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так</a:t>
            </a:r>
            <a:r>
              <a:rPr lang="uk-UA" sz="4100" dirty="0" smtClean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и</a:t>
            </a:r>
            <a:r>
              <a:rPr lang="en-US" sz="4100" dirty="0" smtClean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й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довгоочікуваний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дощ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Гроза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знімає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напруження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з </a:t>
            </a:r>
            <a:r>
              <a:rPr lang="en-US" sz="41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землі</a:t>
            </a:r>
            <a:r>
              <a:rPr lang="en-US" sz="41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4100" dirty="0">
              <a:solidFill>
                <a:srgbClr val="97480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4" name="Google Shape;524;p51"/>
          <p:cNvSpPr/>
          <p:nvPr/>
        </p:nvSpPr>
        <p:spPr>
          <a:xfrm>
            <a:off x="6096001" y="455248"/>
            <a:ext cx="11614484" cy="261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spAutoFit/>
          </a:bodyPr>
          <a:lstStyle/>
          <a:p>
            <a:pPr algn="just"/>
            <a:r>
              <a:rPr lang="en-US" sz="410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Малюємо блискавку. Сьогодні ми намалюємо блискавку і спробуємо зробити її не страшною, а навіть кумедною. Намалюємо те, що буде потім, після грози</a:t>
            </a:r>
            <a:endParaRPr sz="4100">
              <a:solidFill>
                <a:srgbClr val="97480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5" name="Google Shape;525;p51"/>
          <p:cNvSpPr/>
          <p:nvPr/>
        </p:nvSpPr>
        <p:spPr>
          <a:xfrm>
            <a:off x="385011" y="1439734"/>
            <a:ext cx="5582652" cy="1354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spAutoFit/>
          </a:bodyPr>
          <a:lstStyle/>
          <a:p>
            <a:pPr algn="just"/>
            <a:r>
              <a:rPr lang="en-US" sz="41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ЗМІЩУЄМО АКЦЕНТ</a:t>
            </a:r>
            <a:endParaRPr sz="4100" b="1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73351">
            <a:off x="-6965358" y="5217880"/>
            <a:ext cx="10143755" cy="737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344998">
            <a:off x="11702143" y="1105215"/>
            <a:ext cx="9236636" cy="6715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2" name="Google Shape;532;p4"/>
          <p:cNvGrpSpPr/>
          <p:nvPr/>
        </p:nvGrpSpPr>
        <p:grpSpPr>
          <a:xfrm>
            <a:off x="521766" y="771659"/>
            <a:ext cx="1637847" cy="1645188"/>
            <a:chOff x="1813" y="0"/>
            <a:chExt cx="809173" cy="812800"/>
          </a:xfrm>
        </p:grpSpPr>
        <p:sp>
          <p:nvSpPr>
            <p:cNvPr id="533" name="Google Shape;533;p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34" name="Google Shape;534;p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4"/>
          <p:cNvGrpSpPr/>
          <p:nvPr/>
        </p:nvGrpSpPr>
        <p:grpSpPr>
          <a:xfrm>
            <a:off x="646429" y="1720872"/>
            <a:ext cx="764546" cy="767973"/>
            <a:chOff x="1813" y="0"/>
            <a:chExt cx="809173" cy="812800"/>
          </a:xfrm>
        </p:grpSpPr>
        <p:sp>
          <p:nvSpPr>
            <p:cNvPr id="536" name="Google Shape;536;p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37" name="Google Shape;537;p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38" name="Google Shape;53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783534">
            <a:off x="15942116" y="3947093"/>
            <a:ext cx="2291642" cy="2380007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4"/>
          <p:cNvSpPr txBox="1"/>
          <p:nvPr/>
        </p:nvSpPr>
        <p:spPr>
          <a:xfrm>
            <a:off x="2660074" y="939440"/>
            <a:ext cx="10768556" cy="138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03"/>
              </a:lnSpc>
              <a:buSzPts val="4000"/>
            </a:pPr>
            <a:r>
              <a:rPr lang="en-US" sz="41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Релаксація</a:t>
            </a:r>
            <a:endParaRPr/>
          </a:p>
          <a:p>
            <a:pPr algn="ctr">
              <a:lnSpc>
                <a:spcPct val="110003"/>
              </a:lnSpc>
              <a:buSzPts val="4000"/>
            </a:pPr>
            <a:r>
              <a:rPr lang="en-US" sz="41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6 технік для заспокоєння, розслаблення</a:t>
            </a:r>
            <a:endParaRPr sz="4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0" name="Google Shape;540;p4"/>
          <p:cNvSpPr txBox="1"/>
          <p:nvPr/>
        </p:nvSpPr>
        <p:spPr>
          <a:xfrm>
            <a:off x="2374916" y="2613481"/>
            <a:ext cx="13300862" cy="504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41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Правила:</a:t>
            </a:r>
            <a:endParaRPr sz="4100">
              <a:solidFill>
                <a:srgbClr val="20586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71443" indent="-571443">
              <a:buClr>
                <a:srgbClr val="205867"/>
              </a:buClr>
              <a:buSzPts val="4000"/>
              <a:buFont typeface="Noto Sans Symbols"/>
              <a:buChar char="⮚"/>
            </a:pPr>
            <a:r>
              <a:rPr lang="en-US" sz="41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Знайдіть тихе місце подалі від відволікаючих чинників</a:t>
            </a:r>
            <a:endParaRPr sz="4100">
              <a:solidFill>
                <a:srgbClr val="20586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71443" indent="-571443">
              <a:buClr>
                <a:srgbClr val="205867"/>
              </a:buClr>
              <a:buSzPts val="4000"/>
              <a:buFont typeface="Noto Sans Symbols"/>
              <a:buChar char="⮚"/>
            </a:pPr>
            <a:r>
              <a:rPr lang="en-US" sz="41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Намагайтеся пояснити правила гри зрозумілою й доступною для дітей мовою</a:t>
            </a:r>
            <a:endParaRPr sz="4100">
              <a:solidFill>
                <a:srgbClr val="20586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71443" indent="-571443">
              <a:buClr>
                <a:srgbClr val="205867"/>
              </a:buClr>
              <a:buSzPts val="4000"/>
              <a:buFont typeface="Noto Sans Symbols"/>
              <a:buChar char="⮚"/>
            </a:pPr>
            <a:r>
              <a:rPr lang="en-US" sz="41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Не обов’язково пробувати зробити всі вправи одразу. Спостерігайте за дитиною, наскільки вона залучена, за можливості спробуйте ще раз</a:t>
            </a:r>
            <a:endParaRPr sz="4100">
              <a:solidFill>
                <a:srgbClr val="20586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2" descr="крапля - YouTube"/>
          <p:cNvSpPr/>
          <p:nvPr/>
        </p:nvSpPr>
        <p:spPr>
          <a:xfrm>
            <a:off x="233363" y="-216694"/>
            <a:ext cx="457200" cy="45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6" tIns="68568" rIns="137136" bIns="68568" anchor="t" anchorCtr="0">
            <a:noAutofit/>
          </a:bodyPr>
          <a:lstStyle/>
          <a:p>
            <a:endParaRPr sz="2100"/>
          </a:p>
        </p:txBody>
      </p:sp>
      <p:sp>
        <p:nvSpPr>
          <p:cNvPr id="548" name="Google Shape;548;p52"/>
          <p:cNvSpPr/>
          <p:nvPr/>
        </p:nvSpPr>
        <p:spPr>
          <a:xfrm>
            <a:off x="690564" y="1965118"/>
            <a:ext cx="12704595" cy="321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spAutoFit/>
          </a:bodyPr>
          <a:lstStyle/>
          <a:p>
            <a:r>
              <a:rPr lang="en-US" sz="29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1. Квітка та свічка</a:t>
            </a:r>
            <a:endParaRPr sz="2900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Це проста вправа на розслаблення, що сприяє глибокому диханню</a:t>
            </a:r>
            <a:endParaRPr/>
          </a:p>
          <a:p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Уявіть, що у вас в одній руці приємно пахне квітка, а в іншій — запалена свічка</a:t>
            </a:r>
            <a:endParaRPr/>
          </a:p>
          <a:p>
            <a:pPr indent="-177782">
              <a:buSzPts val="2800"/>
              <a:buFont typeface="Arial"/>
              <a:buChar char="•"/>
            </a:pPr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Повільно зробіть вдих через ніс, й уявіть, що відчуваєте запах квітки</a:t>
            </a:r>
            <a:endParaRPr/>
          </a:p>
          <a:p>
            <a:pPr indent="-177782">
              <a:buSzPts val="2800"/>
              <a:buFont typeface="Arial"/>
              <a:buChar char="•"/>
            </a:pPr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Повільно видихніть через рот, наче задуваєте свічку</a:t>
            </a:r>
            <a:endParaRPr/>
          </a:p>
          <a:p>
            <a:pPr indent="-177782">
              <a:buSzPts val="2800"/>
              <a:buFont typeface="Arial"/>
              <a:buChar char="•"/>
            </a:pPr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Повторіть кілька разів</a:t>
            </a:r>
            <a:endParaRPr sz="2900">
              <a:solidFill>
                <a:srgbClr val="20586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9" name="Google Shape;549;p52"/>
          <p:cNvSpPr txBox="1"/>
          <p:nvPr/>
        </p:nvSpPr>
        <p:spPr>
          <a:xfrm>
            <a:off x="3718853" y="266993"/>
            <a:ext cx="10768556" cy="138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03"/>
              </a:lnSpc>
              <a:buSzPts val="4000"/>
            </a:pPr>
            <a:r>
              <a:rPr lang="en-US" sz="41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Релаксація</a:t>
            </a:r>
            <a:endParaRPr/>
          </a:p>
          <a:p>
            <a:pPr algn="ctr">
              <a:lnSpc>
                <a:spcPct val="110003"/>
              </a:lnSpc>
              <a:buSzPts val="4000"/>
            </a:pPr>
            <a:r>
              <a:rPr lang="en-US" sz="41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6 технік для заспокоєння, розслаблення</a:t>
            </a:r>
            <a:endParaRPr sz="4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50" name="Google Shape;550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88835" y="2104310"/>
            <a:ext cx="4259018" cy="284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6957" y="5761473"/>
            <a:ext cx="2491956" cy="4313294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52"/>
          <p:cNvSpPr/>
          <p:nvPr/>
        </p:nvSpPr>
        <p:spPr>
          <a:xfrm>
            <a:off x="5488914" y="5286137"/>
            <a:ext cx="12358938" cy="500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spAutoFit/>
          </a:bodyPr>
          <a:lstStyle/>
          <a:p>
            <a:r>
              <a:rPr lang="en-US" sz="29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2. Лимони</a:t>
            </a:r>
            <a:endParaRPr sz="2900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9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Ця вправа допоможе зняти м’язову напругу</a:t>
            </a:r>
            <a:endParaRPr/>
          </a:p>
          <a:p>
            <a:r>
              <a:rPr lang="en-US" sz="29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Уявіть, що у вас у руці лимон</a:t>
            </a:r>
            <a:endParaRPr/>
          </a:p>
          <a:p>
            <a:pPr indent="-177782">
              <a:buSzPts val="2800"/>
              <a:buFont typeface="Arial"/>
              <a:buChar char="•"/>
            </a:pPr>
            <a:r>
              <a:rPr lang="en-US" sz="29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Уявіть, ніби ви підходите до дерева та зриваєте два лимони, по одному в кожну руку</a:t>
            </a:r>
            <a:endParaRPr/>
          </a:p>
          <a:p>
            <a:pPr indent="-177782">
              <a:buSzPts val="2800"/>
              <a:buFont typeface="Arial"/>
              <a:buChar char="•"/>
            </a:pPr>
            <a:r>
              <a:rPr lang="en-US" sz="29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Сильно здавіть лимони, щоби вичавити сік — вичавлюйте, вичавлюйте, вичавлюйте!</a:t>
            </a:r>
            <a:endParaRPr/>
          </a:p>
          <a:p>
            <a:pPr indent="-177782">
              <a:buSzPts val="2800"/>
              <a:buFont typeface="Arial"/>
              <a:buChar char="•"/>
            </a:pPr>
            <a:r>
              <a:rPr lang="en-US" sz="29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Киньте лимони на підлогу та розслабте руки</a:t>
            </a:r>
            <a:endParaRPr/>
          </a:p>
          <a:p>
            <a:pPr indent="-177782">
              <a:buSzPts val="2800"/>
              <a:buFont typeface="Arial"/>
              <a:buChar char="•"/>
            </a:pPr>
            <a:r>
              <a:rPr lang="en-US" sz="29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Потім повторюйте, доки соку не набереться на склянку лимонаду</a:t>
            </a:r>
            <a:endParaRPr/>
          </a:p>
          <a:p>
            <a:pPr indent="-177782">
              <a:buSzPts val="2800"/>
              <a:buFont typeface="Arial"/>
              <a:buChar char="•"/>
            </a:pPr>
            <a:r>
              <a:rPr lang="en-US" sz="29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Після останнього натискання та кидка струсіть руки, щоби розслабитися</a:t>
            </a:r>
            <a:endParaRPr sz="29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3" descr="крапля - YouTube"/>
          <p:cNvSpPr/>
          <p:nvPr/>
        </p:nvSpPr>
        <p:spPr>
          <a:xfrm>
            <a:off x="233363" y="-216694"/>
            <a:ext cx="457200" cy="45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6" tIns="68568" rIns="137136" bIns="68568" anchor="t" anchorCtr="0">
            <a:noAutofit/>
          </a:bodyPr>
          <a:lstStyle/>
          <a:p>
            <a:endParaRPr sz="2100"/>
          </a:p>
        </p:txBody>
      </p:sp>
      <p:sp>
        <p:nvSpPr>
          <p:cNvPr id="559" name="Google Shape;559;p53"/>
          <p:cNvSpPr/>
          <p:nvPr/>
        </p:nvSpPr>
        <p:spPr>
          <a:xfrm>
            <a:off x="690563" y="1965116"/>
            <a:ext cx="14472737" cy="321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spAutoFit/>
          </a:bodyPr>
          <a:lstStyle/>
          <a:p>
            <a:r>
              <a:rPr lang="en-US" sz="29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3. Лінивий кіт</a:t>
            </a:r>
            <a:endParaRPr sz="2900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Ця вправа допоможе зняти м’язову напругу</a:t>
            </a:r>
            <a:endParaRPr/>
          </a:p>
          <a:p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Уявіть, що ви лінивий кіт, який щойно прокинувся після приємного довгого сну</a:t>
            </a:r>
            <a:endParaRPr/>
          </a:p>
          <a:p>
            <a:pPr indent="-177782">
              <a:buSzPts val="2800"/>
              <a:buFont typeface="Arial"/>
              <a:buChar char="•"/>
            </a:pPr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Широко позіхніть</a:t>
            </a:r>
            <a:endParaRPr/>
          </a:p>
          <a:p>
            <a:pPr indent="-177782">
              <a:buSzPts val="2800"/>
              <a:buFont typeface="Arial"/>
              <a:buChar char="•"/>
            </a:pPr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Помурчіть як кіт: «мяу-мяу»</a:t>
            </a:r>
            <a:endParaRPr/>
          </a:p>
          <a:p>
            <a:pPr indent="-177782">
              <a:buSzPts val="2800"/>
              <a:buFont typeface="Arial"/>
              <a:buChar char="•"/>
            </a:pPr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Тепер витягніть руки, ноги та спину — і потягніться повільно, як кіт — і розслабтеся</a:t>
            </a:r>
            <a:endParaRPr sz="2900">
              <a:solidFill>
                <a:srgbClr val="20586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0" name="Google Shape;560;p53"/>
          <p:cNvSpPr txBox="1"/>
          <p:nvPr/>
        </p:nvSpPr>
        <p:spPr>
          <a:xfrm>
            <a:off x="3718853" y="266993"/>
            <a:ext cx="10768556" cy="138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03"/>
              </a:lnSpc>
              <a:buSzPts val="4000"/>
            </a:pPr>
            <a:r>
              <a:rPr lang="en-US" sz="41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Релаксація</a:t>
            </a:r>
            <a:endParaRPr/>
          </a:p>
          <a:p>
            <a:pPr algn="ctr">
              <a:lnSpc>
                <a:spcPct val="110003"/>
              </a:lnSpc>
              <a:buSzPts val="4000"/>
            </a:pPr>
            <a:r>
              <a:rPr lang="en-US" sz="41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6 технік для заспокоєння, розслаблення</a:t>
            </a:r>
            <a:endParaRPr sz="4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1" name="Google Shape;561;p53"/>
          <p:cNvSpPr/>
          <p:nvPr/>
        </p:nvSpPr>
        <p:spPr>
          <a:xfrm>
            <a:off x="5488914" y="5502074"/>
            <a:ext cx="12358938" cy="3662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spAutoFit/>
          </a:bodyPr>
          <a:lstStyle/>
          <a:p>
            <a:r>
              <a:rPr lang="en-US" sz="29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4. Пір’їнка і статуя</a:t>
            </a:r>
            <a:endParaRPr sz="2900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Ця вправа допоможе зняти м’язову напругу.</a:t>
            </a:r>
            <a:endParaRPr/>
          </a:p>
          <a:p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Уявіть, що ви пір’їнка, що літає в повітрі приблизно десять секунд.</a:t>
            </a:r>
            <a:endParaRPr/>
          </a:p>
          <a:p>
            <a:pPr indent="-177782">
              <a:buSzPts val="2800"/>
              <a:buFont typeface="Arial"/>
              <a:buChar char="•"/>
            </a:pPr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Раптом ви завмираєте й перетворюєтеся на статую. Не рухайтеся!</a:t>
            </a:r>
            <a:endParaRPr/>
          </a:p>
          <a:p>
            <a:pPr indent="-177782">
              <a:buSzPts val="2800"/>
              <a:buFont typeface="Arial"/>
              <a:buChar char="•"/>
            </a:pPr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Потім повільно розслабтеся, знову перетворюючись на пір’їнку, що літає в повітрі.</a:t>
            </a:r>
            <a:endParaRPr/>
          </a:p>
          <a:p>
            <a:pPr indent="-177782">
              <a:buSzPts val="2800"/>
              <a:buFont typeface="Arial"/>
              <a:buChar char="•"/>
            </a:pPr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Повторіть декілька разів. Переконайтеся, що закінчите пір’їнкою в розслабленому стані.</a:t>
            </a:r>
            <a:endParaRPr sz="2900">
              <a:solidFill>
                <a:srgbClr val="20586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62" name="Google Shape;56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63301" y="1800592"/>
            <a:ext cx="2270957" cy="3124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038" y="5764621"/>
            <a:ext cx="5044877" cy="3276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4" descr="крапля - YouTube"/>
          <p:cNvSpPr/>
          <p:nvPr/>
        </p:nvSpPr>
        <p:spPr>
          <a:xfrm>
            <a:off x="233363" y="-216694"/>
            <a:ext cx="457200" cy="45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6" tIns="68568" rIns="137136" bIns="68568" anchor="t" anchorCtr="0">
            <a:noAutofit/>
          </a:bodyPr>
          <a:lstStyle/>
          <a:p>
            <a:endParaRPr sz="2100"/>
          </a:p>
        </p:txBody>
      </p:sp>
      <p:sp>
        <p:nvSpPr>
          <p:cNvPr id="570" name="Google Shape;570;p54"/>
          <p:cNvSpPr/>
          <p:nvPr/>
        </p:nvSpPr>
        <p:spPr>
          <a:xfrm>
            <a:off x="690563" y="1965116"/>
            <a:ext cx="14472737" cy="410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spAutoFit/>
          </a:bodyPr>
          <a:lstStyle/>
          <a:p>
            <a:r>
              <a:rPr lang="en-US" sz="29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5. М’яч для зняття стресу</a:t>
            </a:r>
            <a:endParaRPr sz="2900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Ця вправа знімає м’язову напругу та масажує руки</a:t>
            </a:r>
            <a:endParaRPr/>
          </a:p>
          <a:p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Зробіть собі м’ячик для зняття стресу, наприклад, для цього ви можете наповнити повітряні кульки сухим горохом або рисом</a:t>
            </a:r>
            <a:endParaRPr/>
          </a:p>
          <a:p>
            <a:pPr indent="-177782">
              <a:buSzPts val="2800"/>
              <a:buFont typeface="Arial"/>
              <a:buChar char="•"/>
            </a:pPr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Візьміть м’яч в руку, можете взяти два в обидві руки, стисніть м’яч і розслабте руку</a:t>
            </a:r>
            <a:endParaRPr/>
          </a:p>
          <a:p>
            <a:pPr indent="-177782">
              <a:buSzPts val="2800"/>
              <a:buFont typeface="Arial"/>
              <a:buChar char="•"/>
            </a:pPr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Поекспериментуйте зі стисканням м’яча. Знайдіть спосіб, який підходить саме вам, змінюйте швидкість стискання, силу та тривалість стискань так, як вам буде подобатися</a:t>
            </a:r>
            <a:endParaRPr sz="2900">
              <a:solidFill>
                <a:srgbClr val="20586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1" name="Google Shape;571;p54"/>
          <p:cNvSpPr txBox="1"/>
          <p:nvPr/>
        </p:nvSpPr>
        <p:spPr>
          <a:xfrm>
            <a:off x="3718853" y="266993"/>
            <a:ext cx="10768556" cy="138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03"/>
              </a:lnSpc>
              <a:buSzPts val="4000"/>
            </a:pPr>
            <a:r>
              <a:rPr lang="en-US" sz="41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Релаксація</a:t>
            </a:r>
            <a:endParaRPr/>
          </a:p>
          <a:p>
            <a:pPr algn="ctr">
              <a:lnSpc>
                <a:spcPct val="110003"/>
              </a:lnSpc>
              <a:buSzPts val="4000"/>
            </a:pPr>
            <a:r>
              <a:rPr lang="en-US" sz="41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6 технік для заспокоєння, розслаблення</a:t>
            </a:r>
            <a:endParaRPr sz="4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2" name="Google Shape;572;p54"/>
          <p:cNvSpPr/>
          <p:nvPr/>
        </p:nvSpPr>
        <p:spPr>
          <a:xfrm>
            <a:off x="5666894" y="5848454"/>
            <a:ext cx="12364433" cy="410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spAutoFit/>
          </a:bodyPr>
          <a:lstStyle/>
          <a:p>
            <a:r>
              <a:rPr lang="en-US" sz="29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6. Черепаха</a:t>
            </a:r>
            <a:endParaRPr sz="2900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Ця вправа знімає м’язову напругу</a:t>
            </a:r>
            <a:endParaRPr/>
          </a:p>
          <a:p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Уявіть, що ви черепаха, яка йде на повільну, розслаблену прогулянку</a:t>
            </a:r>
            <a:endParaRPr/>
          </a:p>
          <a:p>
            <a:pPr indent="-177782">
              <a:buSzPts val="2800"/>
              <a:buFont typeface="Arial"/>
              <a:buChar char="•"/>
            </a:pPr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Уявіть, ніби раптово почався дощ</a:t>
            </a:r>
            <a:endParaRPr/>
          </a:p>
          <a:p>
            <a:pPr indent="-177782">
              <a:buSzPts val="2800"/>
              <a:buFont typeface="Arial"/>
              <a:buChar char="•"/>
            </a:pPr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Щільно згорніться калачик під панциром десь на десять секунд</a:t>
            </a:r>
            <a:endParaRPr/>
          </a:p>
          <a:p>
            <a:pPr indent="-177782">
              <a:buSzPts val="2800"/>
              <a:buFont typeface="Arial"/>
              <a:buChar char="•"/>
            </a:pPr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Уявіть, що знову вийшло сонце, тому можна вилазити з панциря та продовжити розслаблену прогулянку</a:t>
            </a:r>
            <a:endParaRPr/>
          </a:p>
          <a:p>
            <a:pPr indent="-177782">
              <a:buSzPts val="2800"/>
              <a:buFont typeface="Arial"/>
              <a:buChar char="•"/>
            </a:pPr>
            <a:r>
              <a:rPr lang="en-US" sz="2900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Повторіть кілька разів. Переконайтеся, що завершуєте вправу прогулянкою, щоби ваше тіло розслабилося</a:t>
            </a:r>
            <a:endParaRPr sz="2900">
              <a:solidFill>
                <a:srgbClr val="20586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73" name="Google Shape;57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26359" y="1965118"/>
            <a:ext cx="3261644" cy="289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364" y="6387807"/>
            <a:ext cx="5433531" cy="370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223457">
            <a:off x="13633313" y="4378739"/>
            <a:ext cx="10143755" cy="7375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22"/>
          <p:cNvGrpSpPr/>
          <p:nvPr/>
        </p:nvGrpSpPr>
        <p:grpSpPr>
          <a:xfrm>
            <a:off x="17445820" y="-242598"/>
            <a:ext cx="1256555" cy="1262187"/>
            <a:chOff x="1813" y="0"/>
            <a:chExt cx="809173" cy="812800"/>
          </a:xfrm>
        </p:grpSpPr>
        <p:sp>
          <p:nvSpPr>
            <p:cNvPr id="167" name="Google Shape;167;p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68" name="Google Shape;168;p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9" name="Google Shape;16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759134">
            <a:off x="-4264965" y="-2299233"/>
            <a:ext cx="10143755" cy="7375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22"/>
          <p:cNvGrpSpPr/>
          <p:nvPr/>
        </p:nvGrpSpPr>
        <p:grpSpPr>
          <a:xfrm>
            <a:off x="2795876" y="1757838"/>
            <a:ext cx="861491" cy="865353"/>
            <a:chOff x="1813" y="0"/>
            <a:chExt cx="809173" cy="812800"/>
          </a:xfrm>
        </p:grpSpPr>
        <p:sp>
          <p:nvSpPr>
            <p:cNvPr id="171" name="Google Shape;171;p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72" name="Google Shape;172;p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3" name="Google Shape;17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935" y="9031829"/>
            <a:ext cx="2184941" cy="148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628702" y="815992"/>
            <a:ext cx="1555530" cy="137452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/>
        </p:nvSpPr>
        <p:spPr>
          <a:xfrm>
            <a:off x="2623946" y="835819"/>
            <a:ext cx="13236854" cy="294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09996"/>
              </a:lnSpc>
              <a:buSzPts val="7823"/>
            </a:pPr>
            <a:r>
              <a:rPr lang="en-US" sz="7800">
                <a:solidFill>
                  <a:srgbClr val="FF914D"/>
                </a:solidFill>
                <a:latin typeface="Nunito"/>
                <a:ea typeface="Nunito"/>
                <a:cs typeface="Nunito"/>
                <a:sym typeface="Nunito"/>
              </a:rPr>
              <a:t>Як дитина реагує</a:t>
            </a:r>
            <a:endParaRPr/>
          </a:p>
          <a:p>
            <a:pPr algn="ctr">
              <a:lnSpc>
                <a:spcPct val="109996"/>
              </a:lnSpc>
              <a:buSzPts val="7823"/>
            </a:pPr>
            <a:r>
              <a:rPr lang="en-US" sz="7800">
                <a:solidFill>
                  <a:srgbClr val="FF914D"/>
                </a:solidFill>
                <a:latin typeface="Nunito"/>
                <a:ea typeface="Nunito"/>
                <a:cs typeface="Nunito"/>
                <a:sym typeface="Nunito"/>
              </a:rPr>
              <a:t>на війну</a:t>
            </a:r>
            <a:r>
              <a:rPr lang="en-US" sz="9600">
                <a:solidFill>
                  <a:srgbClr val="FF914D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sz="9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5960264" y="3785154"/>
            <a:ext cx="11328401" cy="252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 fontScale="77500" lnSpcReduction="20000"/>
          </a:bodyPr>
          <a:lstStyle/>
          <a:p>
            <a:pPr algn="ctr"/>
            <a:r>
              <a:rPr lang="en-US" sz="6000" dirty="0" err="1">
                <a:solidFill>
                  <a:srgbClr val="E36C09"/>
                </a:solidFill>
                <a:latin typeface="Nunito"/>
                <a:ea typeface="Nunito"/>
                <a:cs typeface="Nunito"/>
                <a:sym typeface="Nunito"/>
              </a:rPr>
              <a:t>Які</a:t>
            </a:r>
            <a:r>
              <a:rPr lang="en-US" sz="6000" dirty="0">
                <a:solidFill>
                  <a:srgbClr val="E36C0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E36C09"/>
                </a:solidFill>
                <a:latin typeface="Nunito"/>
                <a:ea typeface="Nunito"/>
                <a:cs typeface="Nunito"/>
                <a:sym typeface="Nunito"/>
              </a:rPr>
              <a:t>емоції</a:t>
            </a:r>
            <a:r>
              <a:rPr lang="en-US" sz="6000" dirty="0">
                <a:solidFill>
                  <a:srgbClr val="E36C0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E36C09"/>
                </a:solidFill>
                <a:latin typeface="Nunito"/>
                <a:ea typeface="Nunito"/>
                <a:cs typeface="Nunito"/>
                <a:sym typeface="Nunito"/>
              </a:rPr>
              <a:t>можуть</a:t>
            </a:r>
            <a:r>
              <a:rPr lang="en-US" sz="6000" dirty="0">
                <a:solidFill>
                  <a:srgbClr val="E36C0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E36C09"/>
                </a:solidFill>
                <a:latin typeface="Nunito"/>
                <a:ea typeface="Nunito"/>
                <a:cs typeface="Nunito"/>
                <a:sym typeface="Nunito"/>
              </a:rPr>
              <a:t>бути</a:t>
            </a:r>
            <a:r>
              <a:rPr lang="en-US" sz="6000" dirty="0">
                <a:solidFill>
                  <a:srgbClr val="E36C09"/>
                </a:solidFill>
                <a:latin typeface="Nunito"/>
                <a:ea typeface="Nunito"/>
                <a:cs typeface="Nunito"/>
                <a:sym typeface="Nunito"/>
              </a:rPr>
              <a:t> у </a:t>
            </a:r>
            <a:r>
              <a:rPr lang="en-US" sz="6000" dirty="0" err="1">
                <a:solidFill>
                  <a:srgbClr val="E36C09"/>
                </a:solidFill>
                <a:latin typeface="Nunito"/>
                <a:ea typeface="Nunito"/>
                <a:cs typeface="Nunito"/>
                <a:sym typeface="Nunito"/>
              </a:rPr>
              <a:t>дитини</a:t>
            </a:r>
            <a:r>
              <a:rPr lang="en-US" sz="6000" dirty="0">
                <a:solidFill>
                  <a:srgbClr val="E36C09"/>
                </a:solidFill>
                <a:latin typeface="Nunito"/>
                <a:ea typeface="Nunito"/>
                <a:cs typeface="Nunito"/>
                <a:sym typeface="Nunito"/>
              </a:rPr>
              <a:t> у </a:t>
            </a:r>
            <a:r>
              <a:rPr lang="en-US" sz="6000" dirty="0" err="1">
                <a:solidFill>
                  <a:srgbClr val="E36C09"/>
                </a:solidFill>
                <a:latin typeface="Nunito"/>
                <a:ea typeface="Nunito"/>
                <a:cs typeface="Nunito"/>
                <a:sym typeface="Nunito"/>
              </a:rPr>
              <a:t>дні</a:t>
            </a:r>
            <a:r>
              <a:rPr lang="en-US" sz="6000" dirty="0">
                <a:solidFill>
                  <a:srgbClr val="E36C0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E36C09"/>
                </a:solidFill>
                <a:latin typeface="Nunito"/>
                <a:ea typeface="Nunito"/>
                <a:cs typeface="Nunito"/>
                <a:sym typeface="Nunito"/>
              </a:rPr>
              <a:t>війни</a:t>
            </a:r>
            <a:r>
              <a:rPr lang="en-US" sz="9600" dirty="0" smtClean="0">
                <a:solidFill>
                  <a:srgbClr val="E36C09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</a:p>
          <a:p>
            <a:pPr algn="ctr"/>
            <a:r>
              <a:rPr lang="en-US" sz="9600" dirty="0" smtClean="0">
                <a:solidFill>
                  <a:srgbClr val="E36C09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  <a:endParaRPr sz="9600" dirty="0">
              <a:solidFill>
                <a:srgbClr val="E36C0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26831" y="5045651"/>
            <a:ext cx="5915542" cy="452506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5"/>
          <p:cNvSpPr txBox="1">
            <a:spLocks noGrp="1"/>
          </p:cNvSpPr>
          <p:nvPr>
            <p:ph type="title"/>
          </p:nvPr>
        </p:nvSpPr>
        <p:spPr>
          <a:xfrm>
            <a:off x="5043397" y="44089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rmAutofit/>
          </a:bodyPr>
          <a:lstStyle/>
          <a:p>
            <a:r>
              <a:rPr lang="en-US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Знімаємо напруження</a:t>
            </a:r>
            <a:endParaRPr b="1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1" name="Google Shape;581;p55"/>
          <p:cNvSpPr txBox="1">
            <a:spLocks noGrp="1"/>
          </p:cNvSpPr>
          <p:nvPr>
            <p:ph type="body" idx="1"/>
          </p:nvPr>
        </p:nvSpPr>
        <p:spPr>
          <a:xfrm>
            <a:off x="4403316" y="1928561"/>
            <a:ext cx="9509762" cy="674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/>
          </a:bodyPr>
          <a:lstStyle/>
          <a:p>
            <a:pPr marL="114288" indent="0">
              <a:buNone/>
            </a:pPr>
            <a:r>
              <a:rPr lang="en-US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ВПРАВИ:</a:t>
            </a:r>
            <a:endParaRPr/>
          </a:p>
          <a:p>
            <a:pPr>
              <a:buClr>
                <a:srgbClr val="974806"/>
              </a:buClr>
              <a:buSzPts val="3200"/>
              <a:buFont typeface="Noto Sans Symbols"/>
              <a:buChar char="⮚"/>
            </a:pPr>
            <a:r>
              <a:rPr lang="en-US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Мокра собака ( струшування)</a:t>
            </a:r>
            <a:endParaRPr/>
          </a:p>
          <a:p>
            <a:pPr>
              <a:buClr>
                <a:srgbClr val="974806"/>
              </a:buClr>
              <a:buSzPts val="3200"/>
              <a:buFont typeface="Noto Sans Symbols"/>
              <a:buChar char="⮚"/>
            </a:pPr>
            <a:r>
              <a:rPr lang="en-US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Лісоруб ( руки ніби тримають сокиру, замахуються, опускають з різким видихом)</a:t>
            </a:r>
            <a:endParaRPr/>
          </a:p>
          <a:p>
            <a:pPr>
              <a:buClr>
                <a:srgbClr val="974806"/>
              </a:buClr>
              <a:buSzPts val="3200"/>
              <a:buFont typeface="Noto Sans Symbols"/>
              <a:buChar char="⮚"/>
            </a:pPr>
            <a:r>
              <a:rPr lang="en-US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Запали вогонь (тертя рук)</a:t>
            </a:r>
            <a:endParaRPr/>
          </a:p>
          <a:p>
            <a:pPr>
              <a:buClr>
                <a:srgbClr val="974806"/>
              </a:buClr>
              <a:buSzPts val="3200"/>
              <a:buFont typeface="Noto Sans Symbols"/>
              <a:buChar char="⮚"/>
            </a:pPr>
            <a:r>
              <a:rPr lang="en-US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Знайди і порахуй усі предмети зеленого кольору</a:t>
            </a:r>
            <a:endParaRPr/>
          </a:p>
          <a:p>
            <a:pPr>
              <a:buClr>
                <a:srgbClr val="974806"/>
              </a:buClr>
              <a:buSzPts val="3200"/>
              <a:buFont typeface="Noto Sans Symbols"/>
              <a:buChar char="⮚"/>
            </a:pPr>
            <a:r>
              <a:rPr lang="en-US">
                <a:solidFill>
                  <a:srgbClr val="205867"/>
                </a:solidFill>
                <a:latin typeface="Nunito"/>
                <a:ea typeface="Nunito"/>
                <a:cs typeface="Nunito"/>
                <a:sym typeface="Nunito"/>
              </a:rPr>
              <a:t>Знайди і назви п’ять предметів квадратної форми</a:t>
            </a:r>
            <a:endParaRPr/>
          </a:p>
          <a:p>
            <a:pPr indent="-228578">
              <a:buNone/>
            </a:pPr>
            <a:endParaRPr/>
          </a:p>
        </p:txBody>
      </p:sp>
      <p:pic>
        <p:nvPicPr>
          <p:cNvPr id="582" name="Google Shape;58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24122"/>
            <a:ext cx="3236109" cy="266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55" descr="https://img.freepik.com/premium-photo/funny-dog-shaking-off-water_222464-223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5543" y="1583894"/>
            <a:ext cx="4417589" cy="294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" y="6497175"/>
            <a:ext cx="3771671" cy="3789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5" name="Google Shape;585;p55"/>
          <p:cNvGrpSpPr/>
          <p:nvPr/>
        </p:nvGrpSpPr>
        <p:grpSpPr>
          <a:xfrm>
            <a:off x="14243146" y="6633604"/>
            <a:ext cx="4039988" cy="3657602"/>
            <a:chOff x="2048102" y="1386198"/>
            <a:chExt cx="4039987" cy="3657601"/>
          </a:xfrm>
        </p:grpSpPr>
        <p:sp>
          <p:nvSpPr>
            <p:cNvPr id="586" name="Google Shape;586;p55"/>
            <p:cNvSpPr/>
            <p:nvPr/>
          </p:nvSpPr>
          <p:spPr>
            <a:xfrm>
              <a:off x="2048102" y="1386198"/>
              <a:ext cx="4039987" cy="3657601"/>
            </a:xfrm>
            <a:prstGeom prst="rect">
              <a:avLst/>
            </a:prstGeom>
            <a:solidFill>
              <a:srgbClr val="D6E3BC"/>
            </a:solidFill>
            <a:ln w="2540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587" name="Google Shape;587;p5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947158" y="1552742"/>
              <a:ext cx="937341" cy="9983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5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02560" y="3920863"/>
              <a:ext cx="1022777" cy="934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9" name="Google Shape;589;p5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604762" y="1594657"/>
              <a:ext cx="883997" cy="914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0" name="Google Shape;590;p5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975596" y="2765381"/>
              <a:ext cx="929721" cy="914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1" name="Google Shape;591;p5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202560" y="2750139"/>
              <a:ext cx="937341" cy="929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2" name="Google Shape;592;p5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295616" y="1602277"/>
              <a:ext cx="929721" cy="9068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3" name="Google Shape;593;p5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629908" y="2796265"/>
              <a:ext cx="876377" cy="8863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4" name="Google Shape;594;p5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604762" y="3920863"/>
              <a:ext cx="934321" cy="934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Google Shape;595;p5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875804" y="3925463"/>
              <a:ext cx="983065" cy="9297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6" name="Google Shape;596;p55"/>
          <p:cNvGrpSpPr/>
          <p:nvPr/>
        </p:nvGrpSpPr>
        <p:grpSpPr>
          <a:xfrm>
            <a:off x="8675374" y="6238751"/>
            <a:ext cx="4056611" cy="3956859"/>
            <a:chOff x="5070764" y="2493819"/>
            <a:chExt cx="7082443" cy="6766560"/>
          </a:xfrm>
        </p:grpSpPr>
        <p:sp>
          <p:nvSpPr>
            <p:cNvPr id="597" name="Google Shape;597;p55"/>
            <p:cNvSpPr/>
            <p:nvPr/>
          </p:nvSpPr>
          <p:spPr>
            <a:xfrm>
              <a:off x="5070764" y="2493819"/>
              <a:ext cx="7082443" cy="676656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ABF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598" name="Google Shape;598;p5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6849397" y="3043960"/>
              <a:ext cx="3711262" cy="3574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9" name="Google Shape;599;p55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515861" y="4338155"/>
              <a:ext cx="1540313" cy="3208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0" name="Google Shape;600;p55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9901298" y="4300069"/>
              <a:ext cx="1676545" cy="35055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1" name="Google Shape;601;p55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7442730" y="6618050"/>
              <a:ext cx="1882303" cy="17222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56"/>
          <p:cNvGrpSpPr/>
          <p:nvPr/>
        </p:nvGrpSpPr>
        <p:grpSpPr>
          <a:xfrm>
            <a:off x="7748337" y="80979"/>
            <a:ext cx="10796337" cy="10206021"/>
            <a:chOff x="7491663" y="0"/>
            <a:chExt cx="10796337" cy="10206021"/>
          </a:xfrm>
        </p:grpSpPr>
        <p:pic>
          <p:nvPicPr>
            <p:cNvPr id="607" name="Google Shape;607;p5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91663" y="0"/>
              <a:ext cx="10796337" cy="102060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8" name="Google Shape;608;p56"/>
            <p:cNvSpPr txBox="1"/>
            <p:nvPr/>
          </p:nvSpPr>
          <p:spPr>
            <a:xfrm rot="21198852">
              <a:off x="8887859" y="4284276"/>
              <a:ext cx="2318648" cy="624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2900" b="1">
                  <a:solidFill>
                    <a:srgbClr val="205867"/>
                  </a:solidFill>
                  <a:latin typeface="Nunito"/>
                  <a:ea typeface="Nunito"/>
                  <a:cs typeface="Nunito"/>
                  <a:sym typeface="Nunito"/>
                </a:rPr>
                <a:t>нюхаю</a:t>
              </a:r>
              <a:endParaRPr sz="2900" b="1">
                <a:solidFill>
                  <a:srgbClr val="205867"/>
                </a:solidFill>
              </a:endParaRPr>
            </a:p>
          </p:txBody>
        </p:sp>
        <p:sp>
          <p:nvSpPr>
            <p:cNvPr id="609" name="Google Shape;609;p56"/>
            <p:cNvSpPr txBox="1"/>
            <p:nvPr/>
          </p:nvSpPr>
          <p:spPr>
            <a:xfrm rot="20549137">
              <a:off x="8680073" y="5734251"/>
              <a:ext cx="2591540" cy="624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2900" b="1">
                  <a:solidFill>
                    <a:srgbClr val="205867"/>
                  </a:solidFill>
                  <a:latin typeface="Nunito"/>
                  <a:ea typeface="Nunito"/>
                  <a:cs typeface="Nunito"/>
                  <a:sym typeface="Nunito"/>
                </a:rPr>
                <a:t>торкаюсь</a:t>
              </a:r>
              <a:endParaRPr sz="2900" b="1">
                <a:solidFill>
                  <a:srgbClr val="205867"/>
                </a:solidFill>
              </a:endParaRPr>
            </a:p>
          </p:txBody>
        </p:sp>
        <p:sp>
          <p:nvSpPr>
            <p:cNvPr id="610" name="Google Shape;610;p56"/>
            <p:cNvSpPr txBox="1"/>
            <p:nvPr/>
          </p:nvSpPr>
          <p:spPr>
            <a:xfrm rot="20286850">
              <a:off x="9122894" y="6912492"/>
              <a:ext cx="2561900" cy="624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2900" b="1">
                  <a:solidFill>
                    <a:srgbClr val="205867"/>
                  </a:solidFill>
                  <a:latin typeface="Nunito"/>
                  <a:ea typeface="Nunito"/>
                  <a:cs typeface="Nunito"/>
                  <a:sym typeface="Nunito"/>
                </a:rPr>
                <a:t>чую</a:t>
              </a:r>
              <a:endParaRPr sz="2900" b="1">
                <a:solidFill>
                  <a:srgbClr val="205867"/>
                </a:solidFill>
              </a:endParaRPr>
            </a:p>
          </p:txBody>
        </p:sp>
        <p:sp>
          <p:nvSpPr>
            <p:cNvPr id="611" name="Google Shape;611;p56"/>
            <p:cNvSpPr txBox="1"/>
            <p:nvPr/>
          </p:nvSpPr>
          <p:spPr>
            <a:xfrm rot="19775751">
              <a:off x="10603194" y="7750683"/>
              <a:ext cx="1710023" cy="624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2900" b="1">
                  <a:solidFill>
                    <a:srgbClr val="205867"/>
                  </a:solidFill>
                  <a:latin typeface="Nunito"/>
                  <a:ea typeface="Nunito"/>
                  <a:cs typeface="Nunito"/>
                  <a:sym typeface="Nunito"/>
                </a:rPr>
                <a:t>бачу</a:t>
              </a:r>
              <a:endParaRPr sz="2900" b="1">
                <a:solidFill>
                  <a:srgbClr val="205867"/>
                </a:solidFill>
              </a:endParaRPr>
            </a:p>
          </p:txBody>
        </p:sp>
        <p:sp>
          <p:nvSpPr>
            <p:cNvPr id="612" name="Google Shape;612;p56"/>
            <p:cNvSpPr txBox="1"/>
            <p:nvPr/>
          </p:nvSpPr>
          <p:spPr>
            <a:xfrm rot="1843513">
              <a:off x="11409137" y="1925250"/>
              <a:ext cx="2218334" cy="624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2900" b="1">
                  <a:solidFill>
                    <a:srgbClr val="205867"/>
                  </a:solidFill>
                  <a:latin typeface="Nunito"/>
                  <a:ea typeface="Nunito"/>
                  <a:cs typeface="Nunito"/>
                  <a:sym typeface="Nunito"/>
                </a:rPr>
                <a:t>смакую</a:t>
              </a:r>
              <a:endParaRPr sz="2900" b="1">
                <a:solidFill>
                  <a:srgbClr val="205867"/>
                </a:solidFill>
              </a:endParaRPr>
            </a:p>
          </p:txBody>
        </p:sp>
      </p:grpSp>
      <p:sp>
        <p:nvSpPr>
          <p:cNvPr id="613" name="Google Shape;613;p56"/>
          <p:cNvSpPr txBox="1">
            <a:spLocks noGrp="1"/>
          </p:cNvSpPr>
          <p:nvPr>
            <p:ph type="title"/>
          </p:nvPr>
        </p:nvSpPr>
        <p:spPr>
          <a:xfrm>
            <a:off x="673771" y="401548"/>
            <a:ext cx="6698006" cy="169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rmAutofit/>
          </a:bodyPr>
          <a:lstStyle/>
          <a:p>
            <a:r>
              <a:rPr lang="en-US">
                <a:solidFill>
                  <a:srgbClr val="0F243E"/>
                </a:solidFill>
                <a:latin typeface="Nunito"/>
                <a:ea typeface="Nunito"/>
                <a:cs typeface="Nunito"/>
                <a:sym typeface="Nunito"/>
              </a:rPr>
              <a:t>Вправа для зняття панічної атаки</a:t>
            </a:r>
            <a:endParaRPr b="1">
              <a:solidFill>
                <a:srgbClr val="0F243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4" name="Google Shape;614;p56"/>
          <p:cNvSpPr txBox="1">
            <a:spLocks noGrp="1"/>
          </p:cNvSpPr>
          <p:nvPr>
            <p:ph type="body" idx="1"/>
          </p:nvPr>
        </p:nvSpPr>
        <p:spPr>
          <a:xfrm>
            <a:off x="960520" y="3248026"/>
            <a:ext cx="6208964" cy="628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/>
          </a:bodyPr>
          <a:lstStyle/>
          <a:p>
            <a:pPr marL="114288" indent="0">
              <a:buNone/>
            </a:pPr>
            <a:r>
              <a:rPr lang="en-US">
                <a:solidFill>
                  <a:srgbClr val="0F243E"/>
                </a:solidFill>
                <a:latin typeface="Nunito"/>
                <a:ea typeface="Nunito"/>
                <a:cs typeface="Nunito"/>
                <a:sym typeface="Nunito"/>
              </a:rPr>
              <a:t>«Долонька відчуттів»</a:t>
            </a:r>
            <a:endParaRPr/>
          </a:p>
          <a:p>
            <a:pPr marL="114288" indent="0">
              <a:buNone/>
            </a:pPr>
            <a:endParaRPr>
              <a:solidFill>
                <a:srgbClr val="0F243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4288" indent="0">
              <a:buNone/>
            </a:pPr>
            <a:r>
              <a:rPr lang="en-US">
                <a:solidFill>
                  <a:srgbClr val="0F243E"/>
                </a:solidFill>
                <a:latin typeface="Nunito"/>
                <a:ea typeface="Nunito"/>
                <a:cs typeface="Nunito"/>
                <a:sym typeface="Nunito"/>
              </a:rPr>
              <a:t>Назви:</a:t>
            </a:r>
            <a:endParaRPr>
              <a:solidFill>
                <a:srgbClr val="0F243E"/>
              </a:solidFill>
              <a:latin typeface="Nunito"/>
              <a:ea typeface="Nunito"/>
              <a:cs typeface="Nunito"/>
              <a:sym typeface="Nunito"/>
            </a:endParaRPr>
          </a:p>
          <a:p>
            <a:pPr>
              <a:buClr>
                <a:srgbClr val="974806"/>
              </a:buClr>
              <a:buSzPts val="3200"/>
              <a:buFont typeface="Noto Sans Symbols"/>
              <a:buChar char="⮚"/>
            </a:pPr>
            <a:r>
              <a:rPr lang="en-US">
                <a:solidFill>
                  <a:srgbClr val="0F243E"/>
                </a:solidFill>
                <a:latin typeface="Nunito"/>
                <a:ea typeface="Nunito"/>
                <a:cs typeface="Nunito"/>
                <a:sym typeface="Nunito"/>
              </a:rPr>
              <a:t>П’ять предметів, які бачиш</a:t>
            </a:r>
            <a:endParaRPr/>
          </a:p>
          <a:p>
            <a:pPr>
              <a:buClr>
                <a:srgbClr val="974806"/>
              </a:buClr>
              <a:buSzPts val="3200"/>
              <a:buFont typeface="Noto Sans Symbols"/>
              <a:buChar char="⮚"/>
            </a:pPr>
            <a:r>
              <a:rPr lang="en-US">
                <a:solidFill>
                  <a:srgbClr val="0F243E"/>
                </a:solidFill>
                <a:latin typeface="Nunito"/>
                <a:ea typeface="Nunito"/>
                <a:cs typeface="Nunito"/>
                <a:sym typeface="Nunito"/>
              </a:rPr>
              <a:t>Чотири звуки, які чуєш</a:t>
            </a:r>
            <a:endParaRPr>
              <a:solidFill>
                <a:srgbClr val="0F243E"/>
              </a:solidFill>
              <a:latin typeface="Nunito"/>
              <a:ea typeface="Nunito"/>
              <a:cs typeface="Nunito"/>
              <a:sym typeface="Nunito"/>
            </a:endParaRPr>
          </a:p>
          <a:p>
            <a:pPr>
              <a:buClr>
                <a:srgbClr val="974806"/>
              </a:buClr>
              <a:buSzPts val="3200"/>
              <a:buFont typeface="Noto Sans Symbols"/>
              <a:buChar char="⮚"/>
            </a:pPr>
            <a:r>
              <a:rPr lang="en-US">
                <a:solidFill>
                  <a:srgbClr val="0F243E"/>
                </a:solidFill>
                <a:latin typeface="Nunito"/>
                <a:ea typeface="Nunito"/>
                <a:cs typeface="Nunito"/>
                <a:sym typeface="Nunito"/>
              </a:rPr>
              <a:t>Три предмети, які відчуваєш на своїй шкірі</a:t>
            </a:r>
            <a:endParaRPr>
              <a:solidFill>
                <a:srgbClr val="0F243E"/>
              </a:solidFill>
              <a:latin typeface="Nunito"/>
              <a:ea typeface="Nunito"/>
              <a:cs typeface="Nunito"/>
              <a:sym typeface="Nunito"/>
            </a:endParaRPr>
          </a:p>
          <a:p>
            <a:pPr>
              <a:buClr>
                <a:srgbClr val="974806"/>
              </a:buClr>
              <a:buSzPts val="3200"/>
              <a:buFont typeface="Noto Sans Symbols"/>
              <a:buChar char="⮚"/>
            </a:pPr>
            <a:r>
              <a:rPr lang="en-US">
                <a:solidFill>
                  <a:srgbClr val="0F243E"/>
                </a:solidFill>
                <a:latin typeface="Nunito"/>
                <a:ea typeface="Nunito"/>
                <a:cs typeface="Nunito"/>
                <a:sym typeface="Nunito"/>
              </a:rPr>
              <a:t>Два предмети, запах яких ти відчуваєш</a:t>
            </a:r>
            <a:endParaRPr/>
          </a:p>
          <a:p>
            <a:pPr>
              <a:buClr>
                <a:srgbClr val="974806"/>
              </a:buClr>
              <a:buSzPts val="3200"/>
              <a:buFont typeface="Noto Sans Symbols"/>
              <a:buChar char="⮚"/>
            </a:pPr>
            <a:r>
              <a:rPr lang="en-US">
                <a:solidFill>
                  <a:srgbClr val="0F243E"/>
                </a:solidFill>
                <a:latin typeface="Nunito"/>
                <a:ea typeface="Nunito"/>
                <a:cs typeface="Nunito"/>
                <a:sym typeface="Nunito"/>
              </a:rPr>
              <a:t>Один предмет, який можна відчути на смак</a:t>
            </a:r>
            <a:endParaRPr>
              <a:solidFill>
                <a:srgbClr val="0F243E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578">
              <a:buNone/>
            </a:pPr>
            <a:endParaRPr/>
          </a:p>
        </p:txBody>
      </p:sp>
      <p:pic>
        <p:nvPicPr>
          <p:cNvPr id="616" name="Google Shape;616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64546">
            <a:off x="15903479" y="7881383"/>
            <a:ext cx="2257313" cy="226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3145">
            <a:off x="6446951" y="7609907"/>
            <a:ext cx="10143755" cy="737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357808">
            <a:off x="-831439" y="-1414074"/>
            <a:ext cx="10143755" cy="7375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3" name="Google Shape;623;p5"/>
          <p:cNvGrpSpPr/>
          <p:nvPr/>
        </p:nvGrpSpPr>
        <p:grpSpPr>
          <a:xfrm>
            <a:off x="15418117" y="8589820"/>
            <a:ext cx="3379217" cy="3394364"/>
            <a:chOff x="1813" y="0"/>
            <a:chExt cx="809173" cy="812800"/>
          </a:xfrm>
        </p:grpSpPr>
        <p:sp>
          <p:nvSpPr>
            <p:cNvPr id="624" name="Google Shape;624;p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25" name="Google Shape;625;p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6" name="Google Shape;626;p5"/>
          <p:cNvGrpSpPr/>
          <p:nvPr/>
        </p:nvGrpSpPr>
        <p:grpSpPr>
          <a:xfrm>
            <a:off x="207788" y="9338294"/>
            <a:ext cx="764546" cy="767973"/>
            <a:chOff x="1813" y="0"/>
            <a:chExt cx="809173" cy="812800"/>
          </a:xfrm>
        </p:grpSpPr>
        <p:sp>
          <p:nvSpPr>
            <p:cNvPr id="627" name="Google Shape;627;p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28" name="Google Shape;628;p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9" name="Google Shape;62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35697" y="7789988"/>
            <a:ext cx="2551547" cy="1461341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5"/>
          <p:cNvSpPr txBox="1"/>
          <p:nvPr/>
        </p:nvSpPr>
        <p:spPr>
          <a:xfrm>
            <a:off x="80492" y="919250"/>
            <a:ext cx="965939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11"/>
              </a:lnSpc>
            </a:pPr>
            <a:r>
              <a:rPr lang="en-US" sz="80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Що робити, якщо…</a:t>
            </a:r>
            <a:endParaRPr sz="8000" b="1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1" name="Google Shape;631;p5"/>
          <p:cNvSpPr txBox="1"/>
          <p:nvPr/>
        </p:nvSpPr>
        <p:spPr>
          <a:xfrm>
            <a:off x="1078945" y="3541223"/>
            <a:ext cx="5288606" cy="6201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marL="571443" indent="-571443">
              <a:buSzPts val="4000"/>
              <a:buFont typeface="Noto Sans Symbols"/>
              <a:buChar char="▪"/>
            </a:pPr>
            <a:r>
              <a:rPr lang="en-US" sz="41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Намалювати об'єкт агресії, зкомкати, порвати, викинути</a:t>
            </a:r>
            <a:endParaRPr/>
          </a:p>
          <a:p>
            <a:pPr marL="571443" indent="-571443">
              <a:buSzPts val="4000"/>
              <a:buFont typeface="Noto Sans Symbols"/>
              <a:buChar char="▪"/>
            </a:pPr>
            <a:r>
              <a:rPr lang="en-US" sz="41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Зробити якісь фізичні дії</a:t>
            </a:r>
            <a:endParaRPr/>
          </a:p>
          <a:p>
            <a:pPr marL="571443" indent="-571443">
              <a:buSzPts val="4000"/>
              <a:buFont typeface="Noto Sans Symbols"/>
              <a:buChar char="▪"/>
            </a:pPr>
            <a:r>
              <a:rPr lang="en-US" sz="41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Покричати в стакан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632" name="Google Shape;632;p5"/>
          <p:cNvSpPr txBox="1"/>
          <p:nvPr/>
        </p:nvSpPr>
        <p:spPr>
          <a:xfrm>
            <a:off x="10999536" y="2273466"/>
            <a:ext cx="6108189" cy="708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algn="ctr"/>
            <a:r>
              <a:rPr lang="en-US" sz="42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Називаємо емоцію дитини</a:t>
            </a:r>
            <a:endParaRPr/>
          </a:p>
          <a:p>
            <a:pPr algn="ctr"/>
            <a:endParaRPr sz="42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endParaRPr sz="42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r>
              <a:rPr lang="en-US" sz="42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Називаємо можливу причину</a:t>
            </a:r>
            <a:endParaRPr/>
          </a:p>
          <a:p>
            <a:pPr algn="ctr"/>
            <a:endParaRPr sz="42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endParaRPr sz="42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r>
              <a:rPr lang="en-US" sz="42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Пропонуємо способи самодопомоги</a:t>
            </a:r>
            <a:endParaRPr/>
          </a:p>
          <a:p>
            <a:endParaRPr/>
          </a:p>
        </p:txBody>
      </p:sp>
      <p:sp>
        <p:nvSpPr>
          <p:cNvPr id="633" name="Google Shape;633;p5"/>
          <p:cNvSpPr/>
          <p:nvPr/>
        </p:nvSpPr>
        <p:spPr>
          <a:xfrm>
            <a:off x="13793959" y="3790503"/>
            <a:ext cx="519344" cy="87888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36C09"/>
          </a:solidFill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ctr" anchorCtr="0">
            <a:noAutofit/>
          </a:bodyPr>
          <a:lstStyle/>
          <a:p>
            <a:pPr algn="ctr"/>
            <a:endParaRPr sz="2100">
              <a:solidFill>
                <a:schemeClr val="lt1"/>
              </a:solidFill>
            </a:endParaRPr>
          </a:p>
        </p:txBody>
      </p:sp>
      <p:sp>
        <p:nvSpPr>
          <p:cNvPr id="634" name="Google Shape;634;p5"/>
          <p:cNvSpPr/>
          <p:nvPr/>
        </p:nvSpPr>
        <p:spPr>
          <a:xfrm>
            <a:off x="13793959" y="6453644"/>
            <a:ext cx="519344" cy="87888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36C09"/>
          </a:solidFill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ctr" anchorCtr="0">
            <a:noAutofit/>
          </a:bodyPr>
          <a:lstStyle/>
          <a:p>
            <a:pPr algn="ctr"/>
            <a:endParaRPr sz="2100">
              <a:solidFill>
                <a:schemeClr val="lt1"/>
              </a:solidFill>
            </a:endParaRPr>
          </a:p>
        </p:txBody>
      </p:sp>
      <p:sp>
        <p:nvSpPr>
          <p:cNvPr id="635" name="Google Shape;635;p5"/>
          <p:cNvSpPr txBox="1"/>
          <p:nvPr/>
        </p:nvSpPr>
        <p:spPr>
          <a:xfrm>
            <a:off x="10320696" y="477076"/>
            <a:ext cx="7568294" cy="18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algn="ctr"/>
            <a:r>
              <a:rPr lang="en-US" sz="4100" b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Дитина проявляє надмірну агресію до себе або до інших</a:t>
            </a:r>
            <a:endParaRPr sz="4100" b="1">
              <a:solidFill>
                <a:srgbClr val="97480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3145">
            <a:off x="6446951" y="7609907"/>
            <a:ext cx="10143755" cy="737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357808">
            <a:off x="-831439" y="-1414074"/>
            <a:ext cx="10143755" cy="7375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2" name="Google Shape;642;p57"/>
          <p:cNvGrpSpPr/>
          <p:nvPr/>
        </p:nvGrpSpPr>
        <p:grpSpPr>
          <a:xfrm>
            <a:off x="15418117" y="8589820"/>
            <a:ext cx="3379217" cy="3394364"/>
            <a:chOff x="1813" y="0"/>
            <a:chExt cx="809173" cy="812800"/>
          </a:xfrm>
        </p:grpSpPr>
        <p:sp>
          <p:nvSpPr>
            <p:cNvPr id="643" name="Google Shape;643;p5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44" name="Google Shape;644;p5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5" name="Google Shape;645;p57"/>
          <p:cNvGrpSpPr/>
          <p:nvPr/>
        </p:nvGrpSpPr>
        <p:grpSpPr>
          <a:xfrm>
            <a:off x="207788" y="9338294"/>
            <a:ext cx="764546" cy="767973"/>
            <a:chOff x="1813" y="0"/>
            <a:chExt cx="809173" cy="812800"/>
          </a:xfrm>
        </p:grpSpPr>
        <p:sp>
          <p:nvSpPr>
            <p:cNvPr id="646" name="Google Shape;646;p5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47" name="Google Shape;647;p5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8" name="Google Shape;648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35697" y="7789988"/>
            <a:ext cx="2551547" cy="1461341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57"/>
          <p:cNvSpPr txBox="1"/>
          <p:nvPr/>
        </p:nvSpPr>
        <p:spPr>
          <a:xfrm>
            <a:off x="80492" y="919250"/>
            <a:ext cx="965939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11"/>
              </a:lnSpc>
            </a:pPr>
            <a:r>
              <a:rPr lang="en-US" sz="80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Що робити, якщо…</a:t>
            </a:r>
            <a:endParaRPr sz="8000" b="1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0" name="Google Shape;650;p57"/>
          <p:cNvSpPr txBox="1"/>
          <p:nvPr/>
        </p:nvSpPr>
        <p:spPr>
          <a:xfrm>
            <a:off x="1078943" y="4937760"/>
            <a:ext cx="6435762" cy="480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r>
              <a:rPr lang="en-US" sz="41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Запропонуйте:</a:t>
            </a:r>
            <a:endParaRPr/>
          </a:p>
          <a:p>
            <a:pPr marL="571443" indent="-571443">
              <a:buClr>
                <a:srgbClr val="002060"/>
              </a:buClr>
              <a:buSzPts val="4000"/>
              <a:buFont typeface="Noto Sans Symbols"/>
              <a:buChar char="✔"/>
            </a:pPr>
            <a:r>
              <a:rPr lang="en-US" sz="41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Попити теплої води</a:t>
            </a:r>
            <a:endParaRPr/>
          </a:p>
          <a:p>
            <a:pPr marL="571443" indent="-571443">
              <a:buClr>
                <a:srgbClr val="002060"/>
              </a:buClr>
              <a:buSzPts val="4000"/>
              <a:buFont typeface="Noto Sans Symbols"/>
              <a:buChar char="✔"/>
            </a:pPr>
            <a:r>
              <a:rPr lang="en-US" sz="41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Поплакати</a:t>
            </a:r>
            <a:endParaRPr/>
          </a:p>
          <a:p>
            <a:pPr marL="571443" indent="-571443">
              <a:buClr>
                <a:srgbClr val="002060"/>
              </a:buClr>
              <a:buSzPts val="4000"/>
              <a:buFont typeface="Noto Sans Symbols"/>
              <a:buChar char="✔"/>
            </a:pPr>
            <a:r>
              <a:rPr lang="en-US" sz="41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Закутатися</a:t>
            </a:r>
            <a:endParaRPr/>
          </a:p>
          <a:p>
            <a:pPr marL="571443" indent="-571443">
              <a:buClr>
                <a:srgbClr val="002060"/>
              </a:buClr>
              <a:buSzPts val="4000"/>
              <a:buFont typeface="Noto Sans Symbols"/>
              <a:buChar char="✔"/>
            </a:pPr>
            <a:r>
              <a:rPr lang="en-US" sz="41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Дихальні вправи</a:t>
            </a:r>
            <a:endParaRPr sz="41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71443" indent="-571443">
              <a:buClr>
                <a:srgbClr val="002060"/>
              </a:buClr>
              <a:buSzPts val="4000"/>
              <a:buFont typeface="Noto Sans Symbols"/>
              <a:buChar char="✔"/>
            </a:pPr>
            <a:r>
              <a:rPr lang="en-US" sz="41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Техніки стабілізації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651" name="Google Shape;651;p57"/>
          <p:cNvSpPr txBox="1"/>
          <p:nvPr/>
        </p:nvSpPr>
        <p:spPr>
          <a:xfrm>
            <a:off x="10999536" y="2273466"/>
            <a:ext cx="6108189" cy="708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algn="ctr"/>
            <a:r>
              <a:rPr lang="en-US" sz="42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Називаємо емоцію дитини</a:t>
            </a:r>
            <a:endParaRPr/>
          </a:p>
          <a:p>
            <a:pPr algn="ctr"/>
            <a:endParaRPr sz="42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endParaRPr sz="42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r>
              <a:rPr lang="en-US" sz="42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Називаємо можливу причину</a:t>
            </a:r>
            <a:endParaRPr/>
          </a:p>
          <a:p>
            <a:pPr algn="ctr"/>
            <a:endParaRPr sz="42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endParaRPr sz="42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r>
              <a:rPr lang="en-US" sz="42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Пропонуємо способи самодопомоги</a:t>
            </a:r>
            <a:endParaRPr/>
          </a:p>
          <a:p>
            <a:endParaRPr/>
          </a:p>
        </p:txBody>
      </p:sp>
      <p:sp>
        <p:nvSpPr>
          <p:cNvPr id="652" name="Google Shape;652;p57"/>
          <p:cNvSpPr/>
          <p:nvPr/>
        </p:nvSpPr>
        <p:spPr>
          <a:xfrm>
            <a:off x="13793959" y="3790503"/>
            <a:ext cx="519344" cy="87888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36C09"/>
          </a:solidFill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ctr" anchorCtr="0">
            <a:noAutofit/>
          </a:bodyPr>
          <a:lstStyle/>
          <a:p>
            <a:pPr algn="ctr"/>
            <a:endParaRPr sz="2100">
              <a:solidFill>
                <a:schemeClr val="lt1"/>
              </a:solidFill>
            </a:endParaRPr>
          </a:p>
        </p:txBody>
      </p:sp>
      <p:sp>
        <p:nvSpPr>
          <p:cNvPr id="653" name="Google Shape;653;p57"/>
          <p:cNvSpPr/>
          <p:nvPr/>
        </p:nvSpPr>
        <p:spPr>
          <a:xfrm>
            <a:off x="13793959" y="6453644"/>
            <a:ext cx="519344" cy="87888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36C09"/>
          </a:solidFill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ctr" anchorCtr="0">
            <a:noAutofit/>
          </a:bodyPr>
          <a:lstStyle/>
          <a:p>
            <a:pPr algn="ctr"/>
            <a:endParaRPr sz="2100">
              <a:solidFill>
                <a:schemeClr val="lt1"/>
              </a:solidFill>
            </a:endParaRPr>
          </a:p>
        </p:txBody>
      </p:sp>
      <p:sp>
        <p:nvSpPr>
          <p:cNvPr id="654" name="Google Shape;654;p57"/>
          <p:cNvSpPr txBox="1"/>
          <p:nvPr/>
        </p:nvSpPr>
        <p:spPr>
          <a:xfrm>
            <a:off x="9687244" y="809884"/>
            <a:ext cx="8218373" cy="95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algn="ctr"/>
            <a:r>
              <a:rPr lang="en-US" sz="4400" b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Дитина плаче, закривається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8"/>
          <p:cNvSpPr txBox="1">
            <a:spLocks noGrp="1"/>
          </p:cNvSpPr>
          <p:nvPr>
            <p:ph type="title"/>
          </p:nvPr>
        </p:nvSpPr>
        <p:spPr>
          <a:xfrm>
            <a:off x="1363580" y="258582"/>
            <a:ext cx="1339515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/>
          <a:p>
            <a:r>
              <a:rPr lang="en-US" sz="54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Швидкий рецепт психологічної стійкості</a:t>
            </a:r>
            <a:endParaRPr sz="54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0" name="Google Shape;660;p58"/>
          <p:cNvSpPr txBox="1">
            <a:spLocks noGrp="1"/>
          </p:cNvSpPr>
          <p:nvPr>
            <p:ph type="body" idx="1"/>
          </p:nvPr>
        </p:nvSpPr>
        <p:spPr>
          <a:xfrm>
            <a:off x="4932947" y="1860886"/>
            <a:ext cx="10836443" cy="7860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marL="114288" indent="0" algn="just">
              <a:buNone/>
            </a:pPr>
            <a:r>
              <a:rPr lang="en-US" sz="36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Щоб вистояти, перемогти, відродитися —</a:t>
            </a:r>
            <a:endParaRPr/>
          </a:p>
          <a:p>
            <a:pPr marL="114288" indent="0" algn="just">
              <a:buNone/>
            </a:pPr>
            <a:endParaRPr sz="36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>
              <a:buClr>
                <a:srgbClr val="002060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Цінності</a:t>
            </a:r>
            <a:r>
              <a:rPr lang="en-US" sz="36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 - основа-дають відчуття сенсу, незламну витримку: любов, майбутнє</a:t>
            </a:r>
            <a:endParaRPr/>
          </a:p>
          <a:p>
            <a:pPr algn="just">
              <a:buClr>
                <a:srgbClr val="002060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rgbClr val="E36C09"/>
                </a:solidFill>
                <a:latin typeface="Nunito"/>
                <a:ea typeface="Nunito"/>
                <a:cs typeface="Nunito"/>
                <a:sym typeface="Nunito"/>
              </a:rPr>
              <a:t>Мудрі, світлі думки</a:t>
            </a:r>
            <a:r>
              <a:rPr lang="en-US" sz="36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, надихаючи вислови, молитви, бойові мантри, поезія, сповнена Мудрістю, світлом</a:t>
            </a:r>
            <a:endParaRPr/>
          </a:p>
          <a:p>
            <a:pPr algn="just">
              <a:buClr>
                <a:srgbClr val="002060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Дія у надії</a:t>
            </a:r>
            <a:r>
              <a:rPr lang="en-US" sz="36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- ефективно, організовано діяти, зайнявши своє місце у строї. Діяти з Надією, з глибоким знанням, що кожен крок наближає нас до неминучої перемоги. Збалансована дія і для праці і для відновлення.</a:t>
            </a:r>
            <a:endParaRPr sz="36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61" name="Google Shape;661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30" y="1660165"/>
            <a:ext cx="3969545" cy="2588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g21b7ccbc55c_0_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244390">
            <a:off x="11644213" y="9173029"/>
            <a:ext cx="9566831" cy="695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g21b7ccbc55c_0_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667024" flipH="1">
            <a:off x="-2393136" y="1322734"/>
            <a:ext cx="9284051" cy="6750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9" name="Google Shape;669;g21b7ccbc55c_0_101"/>
          <p:cNvGrpSpPr/>
          <p:nvPr/>
        </p:nvGrpSpPr>
        <p:grpSpPr>
          <a:xfrm>
            <a:off x="17262193" y="-267916"/>
            <a:ext cx="1290794" cy="1296579"/>
            <a:chOff x="1813" y="0"/>
            <a:chExt cx="809173" cy="812800"/>
          </a:xfrm>
        </p:grpSpPr>
        <p:sp>
          <p:nvSpPr>
            <p:cNvPr id="670" name="Google Shape;670;g21b7ccbc55c_0_10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71" name="Google Shape;671;g21b7ccbc55c_0_101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2" name="Google Shape;672;g21b7ccbc55c_0_101"/>
          <p:cNvGrpSpPr/>
          <p:nvPr/>
        </p:nvGrpSpPr>
        <p:grpSpPr>
          <a:xfrm>
            <a:off x="5299697" y="-880260"/>
            <a:ext cx="1827275" cy="1835465"/>
            <a:chOff x="1813" y="0"/>
            <a:chExt cx="809173" cy="812800"/>
          </a:xfrm>
        </p:grpSpPr>
        <p:sp>
          <p:nvSpPr>
            <p:cNvPr id="673" name="Google Shape;673;g21b7ccbc55c_0_10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74" name="Google Shape;674;g21b7ccbc55c_0_101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5" name="Google Shape;675;g21b7ccbc55c_0_101"/>
          <p:cNvGrpSpPr/>
          <p:nvPr/>
        </p:nvGrpSpPr>
        <p:grpSpPr>
          <a:xfrm>
            <a:off x="6611232" y="8441200"/>
            <a:ext cx="813462" cy="817109"/>
            <a:chOff x="1813" y="0"/>
            <a:chExt cx="809173" cy="812800"/>
          </a:xfrm>
        </p:grpSpPr>
        <p:sp>
          <p:nvSpPr>
            <p:cNvPr id="676" name="Google Shape;676;g21b7ccbc55c_0_10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77" name="Google Shape;677;g21b7ccbc55c_0_101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78" name="Google Shape;678;g21b7ccbc55c_0_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41640" y="1028663"/>
            <a:ext cx="1769657" cy="45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g21b7ccbc55c_0_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050651" y="578206"/>
            <a:ext cx="1769657" cy="45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g21b7ccbc55c_0_1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89346" y="7239865"/>
            <a:ext cx="1282055" cy="1609886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g21b7ccbc55c_0_101"/>
          <p:cNvSpPr txBox="1"/>
          <p:nvPr/>
        </p:nvSpPr>
        <p:spPr>
          <a:xfrm>
            <a:off x="7874747" y="2318678"/>
            <a:ext cx="10263624" cy="553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4293" indent="-274293"/>
            <a:r>
              <a:rPr lang="en-US" sz="60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Що для Вас було самим головним?</a:t>
            </a:r>
            <a:endParaRPr/>
          </a:p>
          <a:p>
            <a:pPr marL="274293" indent="-274293"/>
            <a:endParaRPr sz="6000">
              <a:latin typeface="Nunito"/>
              <a:ea typeface="Nunito"/>
              <a:cs typeface="Nunito"/>
              <a:sym typeface="Nunito"/>
            </a:endParaRPr>
          </a:p>
          <a:p>
            <a:pPr marL="274293" indent="-274293"/>
            <a:r>
              <a:rPr lang="en-US" sz="60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Що було для Вас корисним?</a:t>
            </a:r>
            <a:endParaRPr/>
          </a:p>
          <a:p>
            <a:pPr marL="274293" indent="-274293"/>
            <a:endParaRPr sz="6000">
              <a:latin typeface="Nunito"/>
              <a:ea typeface="Nunito"/>
              <a:cs typeface="Nunito"/>
              <a:sym typeface="Nunito"/>
            </a:endParaRPr>
          </a:p>
          <a:p>
            <a:pPr marL="274293" indent="-274293"/>
            <a:r>
              <a:rPr lang="en-US" sz="60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Як себе почуваєте?</a:t>
            </a:r>
            <a:endParaRPr sz="6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2" name="Google Shape;682;g21b7ccbc55c_0_10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rmAutofit/>
          </a:bodyPr>
          <a:lstStyle/>
          <a:p>
            <a:r>
              <a:rPr lang="en-US" sz="80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Сьогодні</a:t>
            </a:r>
            <a:endParaRPr sz="8000" b="1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9"/>
          <p:cNvSpPr txBox="1">
            <a:spLocks noGrp="1"/>
          </p:cNvSpPr>
          <p:nvPr>
            <p:ph type="body" idx="1"/>
          </p:nvPr>
        </p:nvSpPr>
        <p:spPr>
          <a:xfrm>
            <a:off x="702129" y="444137"/>
            <a:ext cx="15339060" cy="6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/>
          </a:bodyPr>
          <a:lstStyle/>
          <a:p>
            <a:pPr marL="114288" indent="0" algn="ctr">
              <a:buNone/>
            </a:pPr>
            <a:r>
              <a:rPr lang="en-US" sz="8000" dirty="0" err="1" smtClean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Дяку</a:t>
            </a:r>
            <a:r>
              <a:rPr lang="uk-UA" sz="8000" dirty="0" smtClean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ю</a:t>
            </a:r>
            <a:r>
              <a:rPr lang="en-US" sz="8000" dirty="0" smtClean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80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кожному</a:t>
            </a:r>
            <a:r>
              <a:rPr lang="en-US" sz="80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з </a:t>
            </a:r>
            <a:r>
              <a:rPr lang="en-US" sz="80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вас</a:t>
            </a:r>
            <a:r>
              <a:rPr lang="en-US" sz="80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80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за</a:t>
            </a:r>
            <a:endParaRPr dirty="0"/>
          </a:p>
          <a:p>
            <a:pPr marL="114288" indent="0" algn="ctr">
              <a:buNone/>
            </a:pPr>
            <a:r>
              <a:rPr lang="en-US" sz="80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80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участь</a:t>
            </a:r>
            <a:r>
              <a:rPr lang="en-US" sz="80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,</a:t>
            </a:r>
            <a:endParaRPr dirty="0"/>
          </a:p>
          <a:p>
            <a:pPr marL="114288" indent="0" algn="ctr">
              <a:buNone/>
            </a:pPr>
            <a:r>
              <a:rPr lang="en-US" sz="80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80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роботу</a:t>
            </a:r>
            <a:r>
              <a:rPr lang="en-US" sz="80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,</a:t>
            </a:r>
            <a:endParaRPr dirty="0"/>
          </a:p>
          <a:p>
            <a:pPr marL="114288" indent="0" algn="ctr">
              <a:buNone/>
            </a:pPr>
            <a:r>
              <a:rPr lang="en-US" sz="8000" dirty="0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8000" dirty="0" err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світло</a:t>
            </a:r>
            <a:endParaRPr dirty="0"/>
          </a:p>
          <a:p>
            <a:pPr indent="-228578">
              <a:buNone/>
            </a:pPr>
            <a:endParaRPr dirty="0"/>
          </a:p>
        </p:txBody>
      </p:sp>
      <p:pic>
        <p:nvPicPr>
          <p:cNvPr id="3074" name="Picture 2" descr="C:\Users\Власник\Downloads\FB_IMG_16951870038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824" y="1603059"/>
            <a:ext cx="6061166" cy="848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2141" y="6274798"/>
            <a:ext cx="12291060" cy="2558714"/>
          </a:xfrm>
          <a:prstGeom prst="rect">
            <a:avLst/>
          </a:prstGeom>
        </p:spPr>
        <p:txBody>
          <a:bodyPr vert="horz" wrap="square" lIns="0" tIns="159068" rIns="0" bIns="0" rtlCol="0">
            <a:spAutoFit/>
          </a:bodyPr>
          <a:lstStyle/>
          <a:p>
            <a:pPr marL="4197668" marR="7620" indent="-4179570">
              <a:lnSpc>
                <a:spcPts val="8745"/>
              </a:lnSpc>
              <a:spcBef>
                <a:spcPts val="1253"/>
              </a:spcBef>
            </a:pPr>
            <a:r>
              <a:rPr sz="8100" b="1" spc="-8" dirty="0">
                <a:latin typeface="Palatino Linotype"/>
                <a:cs typeface="Palatino Linotype"/>
              </a:rPr>
              <a:t>Мій</a:t>
            </a:r>
            <a:r>
              <a:rPr sz="8100" b="1" spc="-30" dirty="0">
                <a:latin typeface="Palatino Linotype"/>
                <a:cs typeface="Palatino Linotype"/>
              </a:rPr>
              <a:t> </a:t>
            </a:r>
            <a:r>
              <a:rPr sz="8100" b="1" spc="-263" dirty="0">
                <a:latin typeface="Palatino Linotype"/>
                <a:cs typeface="Palatino Linotype"/>
              </a:rPr>
              <a:t>стан</a:t>
            </a:r>
            <a:r>
              <a:rPr sz="8100" b="1" spc="-23" dirty="0">
                <a:latin typeface="Palatino Linotype"/>
                <a:cs typeface="Palatino Linotype"/>
              </a:rPr>
              <a:t> </a:t>
            </a:r>
            <a:r>
              <a:rPr sz="8100" b="1" spc="-338" dirty="0">
                <a:latin typeface="Palatino Linotype"/>
                <a:cs typeface="Palatino Linotype"/>
              </a:rPr>
              <a:t>та</a:t>
            </a:r>
            <a:r>
              <a:rPr sz="8100" b="1" spc="-60" dirty="0">
                <a:latin typeface="Palatino Linotype"/>
                <a:cs typeface="Palatino Linotype"/>
              </a:rPr>
              <a:t> </a:t>
            </a:r>
            <a:r>
              <a:rPr sz="8100" b="1" spc="-255" dirty="0" err="1">
                <a:latin typeface="Palatino Linotype"/>
                <a:cs typeface="Palatino Linotype"/>
              </a:rPr>
              <a:t>ресурс</a:t>
            </a:r>
            <a:r>
              <a:rPr sz="8100" b="1" spc="-23" dirty="0">
                <a:latin typeface="Palatino Linotype"/>
                <a:cs typeface="Palatino Linotype"/>
              </a:rPr>
              <a:t> </a:t>
            </a:r>
            <a:r>
              <a:rPr sz="8100" b="1" spc="-30" dirty="0" err="1" smtClean="0">
                <a:latin typeface="Palatino Linotype"/>
                <a:cs typeface="Palatino Linotype"/>
              </a:rPr>
              <a:t>після</a:t>
            </a:r>
            <a:r>
              <a:rPr lang="en-US" sz="8100" b="1" spc="-30" dirty="0">
                <a:latin typeface="Palatino Linotype"/>
                <a:cs typeface="Palatino Linotype"/>
              </a:rPr>
              <a:t> </a:t>
            </a:r>
            <a:r>
              <a:rPr lang="uk-UA" sz="8100" b="1" spc="-180" dirty="0" smtClean="0">
                <a:latin typeface="Palatino Linotype"/>
                <a:cs typeface="Palatino Linotype"/>
              </a:rPr>
              <a:t>зборів</a:t>
            </a:r>
            <a:endParaRPr sz="810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7671" y="5812155"/>
            <a:ext cx="3162300" cy="44958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27648" indent="-209550">
              <a:spcBef>
                <a:spcPts val="150"/>
              </a:spcBef>
              <a:buSzPct val="94444"/>
              <a:buChar char="•"/>
              <a:tabLst>
                <a:tab pos="228600" algn="l"/>
              </a:tabLst>
            </a:pPr>
            <a:r>
              <a:rPr sz="2700" dirty="0">
                <a:solidFill>
                  <a:srgbClr val="585858"/>
                </a:solidFill>
                <a:latin typeface="Palatino Linotype"/>
                <a:cs typeface="Palatino Linotype"/>
              </a:rPr>
              <a:t>1………5………..10</a:t>
            </a:r>
            <a:endParaRPr sz="270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74198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21b7ccbc55c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73351">
            <a:off x="-6965358" y="5217880"/>
            <a:ext cx="10143755" cy="737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1b7ccbc55c_0_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344998">
            <a:off x="9791308" y="-1797168"/>
            <a:ext cx="9236636" cy="6715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g21b7ccbc55c_0_24"/>
          <p:cNvGrpSpPr/>
          <p:nvPr/>
        </p:nvGrpSpPr>
        <p:grpSpPr>
          <a:xfrm>
            <a:off x="16782852" y="4578666"/>
            <a:ext cx="1637847" cy="1645188"/>
            <a:chOff x="1813" y="0"/>
            <a:chExt cx="809173" cy="812800"/>
          </a:xfrm>
        </p:grpSpPr>
        <p:sp>
          <p:nvSpPr>
            <p:cNvPr id="185" name="Google Shape;185;g21b7ccbc55c_0_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86" name="Google Shape;186;g21b7ccbc55c_0_2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g21b7ccbc55c_0_24"/>
          <p:cNvGrpSpPr/>
          <p:nvPr/>
        </p:nvGrpSpPr>
        <p:grpSpPr>
          <a:xfrm>
            <a:off x="646429" y="1720873"/>
            <a:ext cx="764507" cy="767933"/>
            <a:chOff x="1813" y="0"/>
            <a:chExt cx="809173" cy="812800"/>
          </a:xfrm>
        </p:grpSpPr>
        <p:sp>
          <p:nvSpPr>
            <p:cNvPr id="188" name="Google Shape;188;g21b7ccbc55c_0_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89" name="Google Shape;189;g21b7ccbc55c_0_2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g21b7ccbc55c_0_24"/>
          <p:cNvGrpSpPr/>
          <p:nvPr/>
        </p:nvGrpSpPr>
        <p:grpSpPr>
          <a:xfrm>
            <a:off x="7640972" y="8968410"/>
            <a:ext cx="3085742" cy="3230403"/>
            <a:chOff x="0" y="-38100"/>
            <a:chExt cx="812700" cy="850800"/>
          </a:xfrm>
        </p:grpSpPr>
        <p:sp>
          <p:nvSpPr>
            <p:cNvPr id="191" name="Google Shape;191;g21b7ccbc55c_0_24"/>
            <p:cNvSpPr/>
            <p:nvPr/>
          </p:nvSpPr>
          <p:spPr>
            <a:xfrm>
              <a:off x="0" y="0"/>
              <a:ext cx="791719" cy="116623"/>
            </a:xfrm>
            <a:custGeom>
              <a:avLst/>
              <a:gdLst/>
              <a:ahLst/>
              <a:cxnLst/>
              <a:rect l="l" t="t" r="r" b="b"/>
              <a:pathLst>
                <a:path w="791719" h="116623" extrusionOk="0">
                  <a:moveTo>
                    <a:pt x="58312" y="0"/>
                  </a:moveTo>
                  <a:lnTo>
                    <a:pt x="733407" y="0"/>
                  </a:lnTo>
                  <a:cubicBezTo>
                    <a:pt x="765612" y="0"/>
                    <a:pt x="791719" y="26107"/>
                    <a:pt x="791719" y="58312"/>
                  </a:cubicBezTo>
                  <a:lnTo>
                    <a:pt x="791719" y="58312"/>
                  </a:lnTo>
                  <a:cubicBezTo>
                    <a:pt x="791719" y="90516"/>
                    <a:pt x="765612" y="116623"/>
                    <a:pt x="733407" y="116623"/>
                  </a:cubicBezTo>
                  <a:lnTo>
                    <a:pt x="58312" y="116623"/>
                  </a:lnTo>
                  <a:cubicBezTo>
                    <a:pt x="26107" y="116623"/>
                    <a:pt x="0" y="90516"/>
                    <a:pt x="0" y="58312"/>
                  </a:cubicBezTo>
                  <a:lnTo>
                    <a:pt x="0" y="58312"/>
                  </a:lnTo>
                  <a:cubicBezTo>
                    <a:pt x="0" y="26107"/>
                    <a:pt x="26107" y="0"/>
                    <a:pt x="58312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92" name="Google Shape;192;g21b7ccbc55c_0_24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47722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3" name="Google Shape;193;g21b7ccbc55c_0_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67480" y="2900404"/>
            <a:ext cx="2291642" cy="238000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1b7ccbc55c_0_24"/>
          <p:cNvSpPr txBox="1"/>
          <p:nvPr/>
        </p:nvSpPr>
        <p:spPr>
          <a:xfrm>
            <a:off x="1075487" y="749774"/>
            <a:ext cx="16216710" cy="1210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algn="ctr"/>
            <a:r>
              <a:rPr lang="en-US" sz="5400" b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Реакції дитини під час кризової ситуації:</a:t>
            </a:r>
            <a:endParaRPr sz="5400" b="1">
              <a:solidFill>
                <a:srgbClr val="97480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5" name="Google Shape;195;g21b7ccbc55c_0_24"/>
          <p:cNvSpPr txBox="1"/>
          <p:nvPr/>
        </p:nvSpPr>
        <p:spPr>
          <a:xfrm>
            <a:off x="2509958" y="3007196"/>
            <a:ext cx="13798664" cy="596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algn="ctr"/>
            <a:r>
              <a:rPr lang="en-US" sz="48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• </a:t>
            </a:r>
            <a:r>
              <a:rPr lang="en-US" sz="48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страх</a:t>
            </a:r>
            <a:r>
              <a:rPr lang="en-US" sz="48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dirty="0"/>
          </a:p>
          <a:p>
            <a:pPr algn="ctr"/>
            <a:r>
              <a:rPr lang="en-US" sz="48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• </a:t>
            </a:r>
            <a:r>
              <a:rPr lang="en-US" sz="48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ступор</a:t>
            </a:r>
            <a:r>
              <a:rPr lang="en-US" sz="48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dirty="0"/>
          </a:p>
          <a:p>
            <a:pPr algn="ctr"/>
            <a:r>
              <a:rPr lang="en-US" sz="48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• </a:t>
            </a:r>
            <a:r>
              <a:rPr lang="en-US" sz="48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плач</a:t>
            </a:r>
            <a:r>
              <a:rPr lang="en-US" sz="48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dirty="0"/>
          </a:p>
          <a:p>
            <a:pPr algn="ctr"/>
            <a:r>
              <a:rPr lang="en-US" sz="48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• </a:t>
            </a:r>
            <a:r>
              <a:rPr lang="en-US" sz="48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істерика</a:t>
            </a:r>
            <a:endParaRPr dirty="0"/>
          </a:p>
          <a:p>
            <a:pPr algn="ctr"/>
            <a:r>
              <a:rPr lang="en-US" sz="48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• </a:t>
            </a:r>
            <a:r>
              <a:rPr lang="en-US" sz="48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панічна</a:t>
            </a:r>
            <a:r>
              <a:rPr lang="en-US" sz="48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8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атака</a:t>
            </a:r>
            <a:endParaRPr dirty="0"/>
          </a:p>
          <a:p>
            <a:pPr algn="ctr"/>
            <a:r>
              <a:rPr lang="en-US" sz="48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• </a:t>
            </a:r>
            <a:r>
              <a:rPr lang="en-US" sz="48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нервове</a:t>
            </a:r>
            <a:r>
              <a:rPr lang="en-US" sz="48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8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тремтіння</a:t>
            </a:r>
            <a:r>
              <a:rPr lang="en-US" sz="48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dirty="0"/>
          </a:p>
          <a:p>
            <a:pPr algn="ctr"/>
            <a:r>
              <a:rPr lang="en-US" sz="48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• </a:t>
            </a:r>
            <a:r>
              <a:rPr lang="en-US" sz="4800" dirty="0" err="1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агресія</a:t>
            </a:r>
            <a:r>
              <a:rPr lang="en-US" sz="4800" dirty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lang="en-US" sz="4800" dirty="0" smtClean="0">
              <a:solidFill>
                <a:srgbClr val="974806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r>
              <a:rPr lang="en-US" sz="4800" dirty="0" smtClean="0">
                <a:solidFill>
                  <a:srgbClr val="97480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4800" dirty="0">
              <a:solidFill>
                <a:srgbClr val="97480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8506" y="5695405"/>
            <a:ext cx="5357947" cy="40366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73351">
            <a:off x="-6965358" y="5217880"/>
            <a:ext cx="10143755" cy="737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344998">
            <a:off x="9791308" y="-1797168"/>
            <a:ext cx="9236636" cy="6715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" name="Google Shape;202;p23"/>
          <p:cNvGrpSpPr/>
          <p:nvPr/>
        </p:nvGrpSpPr>
        <p:grpSpPr>
          <a:xfrm>
            <a:off x="16782852" y="4578666"/>
            <a:ext cx="1637847" cy="1645188"/>
            <a:chOff x="1813" y="0"/>
            <a:chExt cx="809173" cy="812800"/>
          </a:xfrm>
        </p:grpSpPr>
        <p:sp>
          <p:nvSpPr>
            <p:cNvPr id="203" name="Google Shape;203;p2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04" name="Google Shape;204;p2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23"/>
          <p:cNvGrpSpPr/>
          <p:nvPr/>
        </p:nvGrpSpPr>
        <p:grpSpPr>
          <a:xfrm>
            <a:off x="5249759" y="9167978"/>
            <a:ext cx="764507" cy="767933"/>
            <a:chOff x="1813" y="0"/>
            <a:chExt cx="809173" cy="812800"/>
          </a:xfrm>
        </p:grpSpPr>
        <p:sp>
          <p:nvSpPr>
            <p:cNvPr id="206" name="Google Shape;206;p2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07" name="Google Shape;207;p2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23"/>
          <p:cNvGrpSpPr/>
          <p:nvPr/>
        </p:nvGrpSpPr>
        <p:grpSpPr>
          <a:xfrm>
            <a:off x="7640972" y="8968410"/>
            <a:ext cx="3085742" cy="3230403"/>
            <a:chOff x="0" y="-38100"/>
            <a:chExt cx="812700" cy="850800"/>
          </a:xfrm>
        </p:grpSpPr>
        <p:sp>
          <p:nvSpPr>
            <p:cNvPr id="209" name="Google Shape;209;p23"/>
            <p:cNvSpPr/>
            <p:nvPr/>
          </p:nvSpPr>
          <p:spPr>
            <a:xfrm>
              <a:off x="0" y="0"/>
              <a:ext cx="791719" cy="116623"/>
            </a:xfrm>
            <a:custGeom>
              <a:avLst/>
              <a:gdLst/>
              <a:ahLst/>
              <a:cxnLst/>
              <a:rect l="l" t="t" r="r" b="b"/>
              <a:pathLst>
                <a:path w="791719" h="116623" extrusionOk="0">
                  <a:moveTo>
                    <a:pt x="58312" y="0"/>
                  </a:moveTo>
                  <a:lnTo>
                    <a:pt x="733407" y="0"/>
                  </a:lnTo>
                  <a:cubicBezTo>
                    <a:pt x="765612" y="0"/>
                    <a:pt x="791719" y="26107"/>
                    <a:pt x="791719" y="58312"/>
                  </a:cubicBezTo>
                  <a:lnTo>
                    <a:pt x="791719" y="58312"/>
                  </a:lnTo>
                  <a:cubicBezTo>
                    <a:pt x="791719" y="90516"/>
                    <a:pt x="765612" y="116623"/>
                    <a:pt x="733407" y="116623"/>
                  </a:cubicBezTo>
                  <a:lnTo>
                    <a:pt x="58312" y="116623"/>
                  </a:lnTo>
                  <a:cubicBezTo>
                    <a:pt x="26107" y="116623"/>
                    <a:pt x="0" y="90516"/>
                    <a:pt x="0" y="58312"/>
                  </a:cubicBezTo>
                  <a:lnTo>
                    <a:pt x="0" y="58312"/>
                  </a:lnTo>
                  <a:cubicBezTo>
                    <a:pt x="0" y="26107"/>
                    <a:pt x="26107" y="0"/>
                    <a:pt x="58312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10" name="Google Shape;210;p2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47722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1" name="Google Shape;21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783537">
            <a:off x="14684735" y="7196770"/>
            <a:ext cx="2291642" cy="238000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 txBox="1"/>
          <p:nvPr/>
        </p:nvSpPr>
        <p:spPr>
          <a:xfrm>
            <a:off x="70061" y="2688337"/>
            <a:ext cx="5519372" cy="719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З </a:t>
            </a:r>
            <a:r>
              <a:rPr lang="en-US" sz="5400" b="1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чого</a:t>
            </a:r>
            <a:r>
              <a:rPr lang="en-US" sz="5400" b="1">
                <a:solidFill>
                  <a:srgbClr val="002060"/>
                </a:solidFill>
              </a:rPr>
              <a:t> почати?</a:t>
            </a:r>
            <a:endParaRPr/>
          </a:p>
          <a:p>
            <a:pPr algn="ctr"/>
            <a:endParaRPr sz="5400" b="1"/>
          </a:p>
          <a:p>
            <a:pPr algn="ctr"/>
            <a:r>
              <a:rPr lang="en-US" sz="54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Перш ніж виховувати дітей, потрібно спочатку виховати батьків</a:t>
            </a:r>
            <a:endParaRPr sz="5400" b="1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5860088" y="584201"/>
            <a:ext cx="11284914" cy="929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pPr algn="ctr"/>
            <a:endParaRPr sz="4800">
              <a:solidFill>
                <a:schemeClr val="dk1"/>
              </a:solidFill>
            </a:endParaRPr>
          </a:p>
          <a:p>
            <a:pPr algn="ctr"/>
            <a:r>
              <a:rPr lang="en-US" sz="32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Психологічно здорові діти та вихід з кризової ситуації</a:t>
            </a:r>
            <a:endParaRPr/>
          </a:p>
          <a:p>
            <a:pPr algn="ctr"/>
            <a:endParaRPr sz="32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endParaRPr sz="32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endParaRPr sz="32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r>
              <a:rPr lang="en-US" sz="32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Компетентні вихователі та психологи </a:t>
            </a:r>
            <a:endParaRPr/>
          </a:p>
          <a:p>
            <a:pPr algn="ctr"/>
            <a:endParaRPr sz="32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endParaRPr sz="32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endParaRPr sz="32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endParaRPr sz="32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r>
              <a:rPr lang="en-US" sz="32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Обізнані батьки </a:t>
            </a:r>
            <a:endParaRPr/>
          </a:p>
          <a:p>
            <a:pPr algn="ctr"/>
            <a:endParaRPr sz="32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endParaRPr sz="32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endParaRPr sz="32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r>
              <a:rPr lang="en-US" sz="32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   Ресурс всіх</a:t>
            </a:r>
            <a:endParaRPr/>
          </a:p>
          <a:p>
            <a:pPr algn="ctr"/>
            <a:endParaRPr sz="4800">
              <a:solidFill>
                <a:schemeClr val="dk1"/>
              </a:solidFill>
            </a:endParaRPr>
          </a:p>
        </p:txBody>
      </p:sp>
      <p:sp>
        <p:nvSpPr>
          <p:cNvPr id="214" name="Google Shape;214;p23"/>
          <p:cNvSpPr/>
          <p:nvPr/>
        </p:nvSpPr>
        <p:spPr>
          <a:xfrm rot="-5400000">
            <a:off x="10905644" y="6715391"/>
            <a:ext cx="1193801" cy="5080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3A6A1"/>
          </a:solidFill>
          <a:ln w="25400" cap="flat" cmpd="sng">
            <a:solidFill>
              <a:srgbClr val="13A6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215" name="Google Shape;215;p23"/>
          <p:cNvSpPr/>
          <p:nvPr/>
        </p:nvSpPr>
        <p:spPr>
          <a:xfrm rot="-5400000">
            <a:off x="10905644" y="4363226"/>
            <a:ext cx="1193801" cy="5080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3A6A1"/>
          </a:solidFill>
          <a:ln w="25400" cap="flat" cmpd="sng">
            <a:solidFill>
              <a:srgbClr val="13A6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216" name="Google Shape;216;p23"/>
          <p:cNvSpPr/>
          <p:nvPr/>
        </p:nvSpPr>
        <p:spPr>
          <a:xfrm rot="-5400000">
            <a:off x="10886749" y="2322143"/>
            <a:ext cx="1193801" cy="5080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3A6A1"/>
          </a:solidFill>
          <a:ln w="25400" cap="flat" cmpd="sng">
            <a:solidFill>
              <a:srgbClr val="13A6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6" tIns="45696" rIns="91416" bIns="45696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73351">
            <a:off x="-6965358" y="5217880"/>
            <a:ext cx="10143755" cy="737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344998">
            <a:off x="13372706" y="-1294965"/>
            <a:ext cx="9236636" cy="6715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24"/>
          <p:cNvGrpSpPr/>
          <p:nvPr/>
        </p:nvGrpSpPr>
        <p:grpSpPr>
          <a:xfrm>
            <a:off x="16782852" y="4578666"/>
            <a:ext cx="1637847" cy="1645188"/>
            <a:chOff x="1813" y="0"/>
            <a:chExt cx="809173" cy="812800"/>
          </a:xfrm>
        </p:grpSpPr>
        <p:sp>
          <p:nvSpPr>
            <p:cNvPr id="225" name="Google Shape;225;p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6" name="Google Shape;226;p2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24"/>
          <p:cNvGrpSpPr/>
          <p:nvPr/>
        </p:nvGrpSpPr>
        <p:grpSpPr>
          <a:xfrm>
            <a:off x="646429" y="1720873"/>
            <a:ext cx="764507" cy="767933"/>
            <a:chOff x="1813" y="0"/>
            <a:chExt cx="809173" cy="812800"/>
          </a:xfrm>
        </p:grpSpPr>
        <p:sp>
          <p:nvSpPr>
            <p:cNvPr id="228" name="Google Shape;228;p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9" name="Google Shape;229;p2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24"/>
          <p:cNvGrpSpPr/>
          <p:nvPr/>
        </p:nvGrpSpPr>
        <p:grpSpPr>
          <a:xfrm>
            <a:off x="7640972" y="8968410"/>
            <a:ext cx="3085742" cy="3230403"/>
            <a:chOff x="0" y="-38100"/>
            <a:chExt cx="812700" cy="850800"/>
          </a:xfrm>
        </p:grpSpPr>
        <p:sp>
          <p:nvSpPr>
            <p:cNvPr id="231" name="Google Shape;231;p24"/>
            <p:cNvSpPr/>
            <p:nvPr/>
          </p:nvSpPr>
          <p:spPr>
            <a:xfrm>
              <a:off x="0" y="0"/>
              <a:ext cx="791719" cy="116623"/>
            </a:xfrm>
            <a:custGeom>
              <a:avLst/>
              <a:gdLst/>
              <a:ahLst/>
              <a:cxnLst/>
              <a:rect l="l" t="t" r="r" b="b"/>
              <a:pathLst>
                <a:path w="791719" h="116623" extrusionOk="0">
                  <a:moveTo>
                    <a:pt x="58312" y="0"/>
                  </a:moveTo>
                  <a:lnTo>
                    <a:pt x="733407" y="0"/>
                  </a:lnTo>
                  <a:cubicBezTo>
                    <a:pt x="765612" y="0"/>
                    <a:pt x="791719" y="26107"/>
                    <a:pt x="791719" y="58312"/>
                  </a:cubicBezTo>
                  <a:lnTo>
                    <a:pt x="791719" y="58312"/>
                  </a:lnTo>
                  <a:cubicBezTo>
                    <a:pt x="791719" y="90516"/>
                    <a:pt x="765612" y="116623"/>
                    <a:pt x="733407" y="116623"/>
                  </a:cubicBezTo>
                  <a:lnTo>
                    <a:pt x="58312" y="116623"/>
                  </a:lnTo>
                  <a:cubicBezTo>
                    <a:pt x="26107" y="116623"/>
                    <a:pt x="0" y="90516"/>
                    <a:pt x="0" y="58312"/>
                  </a:cubicBezTo>
                  <a:lnTo>
                    <a:pt x="0" y="58312"/>
                  </a:lnTo>
                  <a:cubicBezTo>
                    <a:pt x="0" y="26107"/>
                    <a:pt x="26107" y="0"/>
                    <a:pt x="58312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32" name="Google Shape;232;p24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47722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p24"/>
          <p:cNvSpPr txBox="1"/>
          <p:nvPr/>
        </p:nvSpPr>
        <p:spPr>
          <a:xfrm>
            <a:off x="1561502" y="1560606"/>
            <a:ext cx="14968059" cy="744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/>
          </a:bodyPr>
          <a:lstStyle/>
          <a:p>
            <a:r>
              <a:rPr lang="en-US" sz="54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Діти сприймають небезпеку і світ крізь призму авторитетних для них дорослих. А це батьки, насамперед, і в другу чергу — вихователі</a:t>
            </a:r>
            <a:endParaRPr/>
          </a:p>
          <a:p>
            <a:r>
              <a:rPr lang="en-US" sz="54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Сьогоднішнім вихователям випала непроста справа працювати з дітьми з досвідом війни, працювати під час війни, з дітьми які знаходяться в дуже різних умовах</a:t>
            </a:r>
            <a:endParaRPr sz="54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21b7ccbc55c_0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992915">
            <a:off x="14162749" y="-758175"/>
            <a:ext cx="10143755" cy="7375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g21b7ccbc55c_0_61"/>
          <p:cNvGrpSpPr/>
          <p:nvPr/>
        </p:nvGrpSpPr>
        <p:grpSpPr>
          <a:xfrm>
            <a:off x="15455950" y="303517"/>
            <a:ext cx="841217" cy="844988"/>
            <a:chOff x="1813" y="0"/>
            <a:chExt cx="809173" cy="812800"/>
          </a:xfrm>
        </p:grpSpPr>
        <p:sp>
          <p:nvSpPr>
            <p:cNvPr id="240" name="Google Shape;240;g21b7ccbc55c_0_6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41" name="Google Shape;241;g21b7ccbc55c_0_61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g21b7ccbc55c_0_61"/>
          <p:cNvGrpSpPr/>
          <p:nvPr/>
        </p:nvGrpSpPr>
        <p:grpSpPr>
          <a:xfrm>
            <a:off x="-1269039" y="8517545"/>
            <a:ext cx="2538053" cy="2549429"/>
            <a:chOff x="1813" y="0"/>
            <a:chExt cx="809173" cy="812800"/>
          </a:xfrm>
        </p:grpSpPr>
        <p:sp>
          <p:nvSpPr>
            <p:cNvPr id="243" name="Google Shape;243;g21b7ccbc55c_0_6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44" name="Google Shape;244;g21b7ccbc55c_0_61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204111"/>
                </a:lnSpc>
                <a:buSzPts val="1800"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5" name="Google Shape;245;g21b7ccbc55c_0_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70540" y="9136271"/>
            <a:ext cx="1611935" cy="105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1b7ccbc55c_0_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98614" y="9441385"/>
            <a:ext cx="3090939" cy="52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21b7ccbc55c_0_61"/>
          <p:cNvSpPr txBox="1"/>
          <p:nvPr/>
        </p:nvSpPr>
        <p:spPr>
          <a:xfrm>
            <a:off x="4071146" y="531990"/>
            <a:ext cx="9885300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20"/>
              </a:lnSpc>
            </a:pPr>
            <a:r>
              <a:rPr lang="en-US" sz="7200" b="1">
                <a:solidFill>
                  <a:srgbClr val="13A6A1"/>
                </a:solidFill>
                <a:latin typeface="Nunito"/>
                <a:ea typeface="Nunito"/>
                <a:cs typeface="Nunito"/>
                <a:sym typeface="Nunito"/>
              </a:rPr>
              <a:t>Криза та війна</a:t>
            </a:r>
            <a:endParaRPr sz="7200" b="1">
              <a:solidFill>
                <a:srgbClr val="13A6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8" name="Google Shape;248;g21b7ccbc55c_0_61"/>
          <p:cNvSpPr txBox="1"/>
          <p:nvPr/>
        </p:nvSpPr>
        <p:spPr>
          <a:xfrm>
            <a:off x="1912968" y="6783831"/>
            <a:ext cx="27417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  <a:buSzPts val="2000"/>
            </a:pPr>
            <a:r>
              <a:rPr lang="en-US" sz="2000" b="1">
                <a:solidFill>
                  <a:srgbClr val="FFFCEF"/>
                </a:solidFill>
                <a:latin typeface="Poppins"/>
                <a:ea typeface="Poppins"/>
                <a:cs typeface="Poppins"/>
                <a:sym typeface="Poppins"/>
              </a:rPr>
              <a:t>ТЕКСТ</a:t>
            </a:r>
            <a:endParaRPr/>
          </a:p>
        </p:txBody>
      </p:sp>
      <p:sp>
        <p:nvSpPr>
          <p:cNvPr id="249" name="Google Shape;249;g21b7ccbc55c_0_61"/>
          <p:cNvSpPr txBox="1"/>
          <p:nvPr/>
        </p:nvSpPr>
        <p:spPr>
          <a:xfrm>
            <a:off x="1035382" y="2433190"/>
            <a:ext cx="16696268" cy="654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/>
          <a:p>
            <a:r>
              <a:rPr lang="en-US" sz="4800" b="1">
                <a:solidFill>
                  <a:srgbClr val="002060"/>
                </a:solidFill>
              </a:rPr>
              <a:t>Криза</a:t>
            </a:r>
            <a:r>
              <a:rPr lang="en-US" sz="4800">
                <a:solidFill>
                  <a:srgbClr val="002060"/>
                </a:solidFill>
              </a:rPr>
              <a:t> - стан людини, коли блокується її цілеспрямована життєдіяльність в даний момент розвитку особистості</a:t>
            </a:r>
            <a:endParaRPr/>
          </a:p>
          <a:p>
            <a:r>
              <a:rPr lang="en-US" sz="4800">
                <a:solidFill>
                  <a:srgbClr val="002060"/>
                </a:solidFill>
              </a:rPr>
              <a:t> </a:t>
            </a:r>
            <a:endParaRPr/>
          </a:p>
          <a:p>
            <a:r>
              <a:rPr lang="en-US" sz="4800">
                <a:solidFill>
                  <a:srgbClr val="002060"/>
                </a:solidFill>
              </a:rPr>
              <a:t>І теоретики, і практики вважають, що в ситуації кризи при спробі опанування стресового стану людина переживає певний вид фізичного і психологічного перевантаження. </a:t>
            </a:r>
            <a:endParaRPr/>
          </a:p>
          <a:p>
            <a:r>
              <a:rPr lang="en-US" sz="4800">
                <a:solidFill>
                  <a:srgbClr val="002060"/>
                </a:solidFill>
              </a:rPr>
              <a:t>Емоційне напруження і стреси можуть призводити або до оволодіння новою ситуацією, або до зриву і погіршення виконання життєвих функцій</a:t>
            </a:r>
            <a:endParaRPr sz="48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"/>
          <p:cNvSpPr txBox="1"/>
          <p:nvPr/>
        </p:nvSpPr>
        <p:spPr>
          <a:xfrm>
            <a:off x="640682" y="313002"/>
            <a:ext cx="17303216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400">
                <a:solidFill>
                  <a:srgbClr val="FF914D"/>
                </a:solidFill>
                <a:latin typeface="Raleway Black"/>
                <a:ea typeface="Raleway Black"/>
                <a:cs typeface="Raleway Black"/>
                <a:sym typeface="Raleway Black"/>
              </a:rPr>
              <a:t>Співвідношення травмівної ситуації, травми та кризи</a:t>
            </a:r>
            <a:endParaRPr sz="4400">
              <a:solidFill>
                <a:srgbClr val="FF914D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56" name="Google Shape;256;p25"/>
          <p:cNvSpPr txBox="1"/>
          <p:nvPr/>
        </p:nvSpPr>
        <p:spPr>
          <a:xfrm>
            <a:off x="354188" y="1333774"/>
            <a:ext cx="13438013" cy="861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Психотравмівна ситуація</a:t>
            </a:r>
            <a:r>
              <a:rPr lang="en-US" sz="32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 (ПТС) є сигналом до змін, сигнал про ймовірність пошкодження життєобразу.</a:t>
            </a:r>
            <a:endParaRPr/>
          </a:p>
          <a:p>
            <a:pPr algn="just"/>
            <a:r>
              <a:rPr lang="en-US" sz="3200" b="1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Травма</a:t>
            </a:r>
            <a:r>
              <a:rPr lang="en-US" sz="3200" i="1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 —</a:t>
            </a:r>
            <a:r>
              <a:rPr lang="en-US" sz="32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 це ушкодження, розрив цілісності як наслідок ПТС.</a:t>
            </a:r>
            <a:endParaRPr/>
          </a:p>
          <a:p>
            <a:pPr algn="just"/>
            <a:r>
              <a:rPr lang="en-US" sz="3200" b="1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Криза</a:t>
            </a:r>
            <a:r>
              <a:rPr lang="en-US" sz="32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 являє собою травмівну ситуацію, за якої неможливими стають реалізація планів, задуму без зміни самої особистості.</a:t>
            </a:r>
            <a:endParaRPr/>
          </a:p>
          <a:p>
            <a:pPr algn="just"/>
            <a:r>
              <a:rPr lang="en-US" sz="32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тобто в генезисі травми лежить психотравмівна ситуація, в генезисі кризи – травма. Проте не завжди ПТС призводить до кризи.</a:t>
            </a:r>
            <a:endParaRPr/>
          </a:p>
          <a:p>
            <a:pPr algn="just"/>
            <a:r>
              <a:rPr lang="en-US" sz="32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Психотравмівна ситуація — це сигнал про те, що слід звернутися до себе, виявити любов. Для подолання травми треба мати сили, щоб налагодити ушкодження, усунути розрив цілісності.</a:t>
            </a:r>
            <a:endParaRPr/>
          </a:p>
          <a:p>
            <a:pPr algn="just"/>
            <a:r>
              <a:rPr lang="en-US" sz="32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Криза свідчить про наявність або відсутність додаткових сил для вивільнення потенціалу, для змін та долання межі між старим і новим.</a:t>
            </a:r>
            <a:endParaRPr/>
          </a:p>
          <a:p>
            <a:pPr algn="just"/>
            <a:r>
              <a:rPr lang="en-US" sz="32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ПТС сигналізує про ймовірність розриву; травма є реальністю розриву; криза — це  усвідомленням вибору шляху переживання травми, прийняття її чи ні — прогрес або регрес, якісний перехід з одного стану в іншій, це переломний етап у житті особистості.</a:t>
            </a:r>
            <a:endParaRPr/>
          </a:p>
          <a:p>
            <a:endParaRPr/>
          </a:p>
        </p:txBody>
      </p:sp>
      <p:grpSp>
        <p:nvGrpSpPr>
          <p:cNvPr id="257" name="Google Shape;257;p25"/>
          <p:cNvGrpSpPr/>
          <p:nvPr/>
        </p:nvGrpSpPr>
        <p:grpSpPr>
          <a:xfrm>
            <a:off x="13536582" y="2785076"/>
            <a:ext cx="4529439" cy="4139912"/>
            <a:chOff x="221978" y="25547"/>
            <a:chExt cx="4529439" cy="4139911"/>
          </a:xfrm>
        </p:grpSpPr>
        <p:sp>
          <p:nvSpPr>
            <p:cNvPr id="258" name="Google Shape;258;p25"/>
            <p:cNvSpPr/>
            <p:nvPr/>
          </p:nvSpPr>
          <p:spPr>
            <a:xfrm>
              <a:off x="1593249" y="25547"/>
              <a:ext cx="1811598" cy="1811598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25"/>
            <p:cNvSpPr txBox="1"/>
            <p:nvPr/>
          </p:nvSpPr>
          <p:spPr>
            <a:xfrm>
              <a:off x="1858551" y="290849"/>
              <a:ext cx="1280994" cy="1280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700">
                  <a:solidFill>
                    <a:schemeClr val="lt1"/>
                  </a:solidFill>
                </a:rPr>
                <a:t>Травма </a:t>
              </a:r>
              <a:endParaRPr sz="2700">
                <a:solidFill>
                  <a:schemeClr val="lt1"/>
                </a:solidFill>
              </a:endParaRPr>
            </a:p>
          </p:txBody>
        </p:sp>
        <p:sp>
          <p:nvSpPr>
            <p:cNvPr id="260" name="Google Shape;260;p25"/>
            <p:cNvSpPr/>
            <p:nvPr/>
          </p:nvSpPr>
          <p:spPr>
            <a:xfrm rot="3597435">
              <a:off x="2933052" y="1778394"/>
              <a:ext cx="465374" cy="61141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25"/>
            <p:cNvSpPr txBox="1"/>
            <p:nvPr/>
          </p:nvSpPr>
          <p:spPr>
            <a:xfrm rot="3597435">
              <a:off x="2967910" y="1840249"/>
              <a:ext cx="325762" cy="3668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100">
                <a:solidFill>
                  <a:schemeClr val="lt1"/>
                </a:solidFill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2939819" y="2353860"/>
              <a:ext cx="1811598" cy="1811598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25"/>
            <p:cNvSpPr txBox="1"/>
            <p:nvPr/>
          </p:nvSpPr>
          <p:spPr>
            <a:xfrm>
              <a:off x="3205121" y="2619162"/>
              <a:ext cx="1280994" cy="1280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700">
                  <a:solidFill>
                    <a:schemeClr val="lt1"/>
                  </a:solidFill>
                </a:rPr>
                <a:t>Криза</a:t>
              </a:r>
              <a:endParaRPr sz="2700">
                <a:solidFill>
                  <a:schemeClr val="lt1"/>
                </a:solidFill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 rot="10800000">
              <a:off x="2260137" y="2953952"/>
              <a:ext cx="480308" cy="61141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25"/>
            <p:cNvSpPr txBox="1"/>
            <p:nvPr/>
          </p:nvSpPr>
          <p:spPr>
            <a:xfrm>
              <a:off x="2404229" y="3076235"/>
              <a:ext cx="336216" cy="3668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100">
                <a:solidFill>
                  <a:schemeClr val="lt1"/>
                </a:solidFill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221978" y="2353860"/>
              <a:ext cx="1811598" cy="1811598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25"/>
            <p:cNvSpPr txBox="1"/>
            <p:nvPr/>
          </p:nvSpPr>
          <p:spPr>
            <a:xfrm>
              <a:off x="487280" y="2619162"/>
              <a:ext cx="1280994" cy="1280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700">
                  <a:solidFill>
                    <a:schemeClr val="lt1"/>
                  </a:solidFill>
                </a:rPr>
                <a:t>ПТРС</a:t>
              </a:r>
              <a:endParaRPr sz="2700">
                <a:solidFill>
                  <a:schemeClr val="lt1"/>
                </a:solidFill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 rot="-3570229">
              <a:off x="1570647" y="1801306"/>
              <a:ext cx="471973" cy="61141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25"/>
            <p:cNvSpPr txBox="1"/>
            <p:nvPr/>
          </p:nvSpPr>
          <p:spPr>
            <a:xfrm rot="-3570229">
              <a:off x="1605515" y="1984591"/>
              <a:ext cx="330381" cy="3668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1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4026</Words>
  <Application>Microsoft Office PowerPoint</Application>
  <PresentationFormat>Произвольный</PresentationFormat>
  <Paragraphs>415</Paragraphs>
  <Slides>47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60" baseType="lpstr">
      <vt:lpstr>Arial</vt:lpstr>
      <vt:lpstr>Bebas Neue</vt:lpstr>
      <vt:lpstr>Poppins</vt:lpstr>
      <vt:lpstr>Corsiva</vt:lpstr>
      <vt:lpstr>Noto Sans Symbols</vt:lpstr>
      <vt:lpstr>Raleway Black</vt:lpstr>
      <vt:lpstr>Nunito</vt:lpstr>
      <vt:lpstr>Calibri</vt:lpstr>
      <vt:lpstr>Quattrocento Sans</vt:lpstr>
      <vt:lpstr>Palatino Linotype</vt:lpstr>
      <vt:lpstr>Microsoft Sans Serif</vt:lpstr>
      <vt:lpstr>Office Theme</vt:lpstr>
      <vt:lpstr>1_Office Theme</vt:lpstr>
      <vt:lpstr>Презентация PowerPoint</vt:lpstr>
      <vt:lpstr>Презентация PowerPoint</vt:lpstr>
      <vt:lpstr>Мій стан та ресурс сьогодні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Піраміда потреб</vt:lpstr>
      <vt:lpstr>Презентация PowerPoint</vt:lpstr>
      <vt:lpstr>Презентация PowerPoint</vt:lpstr>
      <vt:lpstr>Презентация PowerPoint</vt:lpstr>
      <vt:lpstr>ПЕРША ПСИХОЛОГІЧНА ДОПОМОГА (ППД)</vt:lpstr>
      <vt:lpstr>Що можна робити, коли ви надаєте першу психологічну допомогу:</vt:lpstr>
      <vt:lpstr>Презентация PowerPoint</vt:lpstr>
      <vt:lpstr>Презентация PowerPoint</vt:lpstr>
      <vt:lpstr>Як допомогти дитині впоратися зі страхом?</vt:lpstr>
      <vt:lpstr>Презентация PowerPoint</vt:lpstr>
      <vt:lpstr>Як допомогти дитині вийти зі ступору?</vt:lpstr>
      <vt:lpstr>Презентация PowerPoint</vt:lpstr>
      <vt:lpstr>Як допомогти дитині позбутися нервового тремтіння</vt:lpstr>
      <vt:lpstr>Презентация PowerPoint</vt:lpstr>
      <vt:lpstr>Як зарадити істерикам?</vt:lpstr>
      <vt:lpstr>Презентация PowerPoint</vt:lpstr>
      <vt:lpstr>Як допомогти дитині впоратися зі своїм гнівом?</vt:lpstr>
      <vt:lpstr>Презентация PowerPoint</vt:lpstr>
      <vt:lpstr>Презентация PowerPoint</vt:lpstr>
      <vt:lpstr>Презентация PowerPoint</vt:lpstr>
      <vt:lpstr>Як допомогти дитині вийти з апатії?</vt:lpstr>
      <vt:lpstr>Вікові особливості переживання горя дітьми</vt:lpstr>
      <vt:lpstr>!!!   Заборонено   !!!</vt:lpstr>
      <vt:lpstr>Робота з піском Створення талісманів, оберегів, амулетів Мандали Казки Мішечок гніву</vt:lpstr>
      <vt:lpstr>Робота з тілом (повернення контролю та впевненності) Піклування про тих, хто поряд Обійми, слова підтримки Якщо я з цим впорався, то я все зможу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Знімаємо напруження</vt:lpstr>
      <vt:lpstr>Вправа для зняття панічної атаки</vt:lpstr>
      <vt:lpstr>Презентация PowerPoint</vt:lpstr>
      <vt:lpstr>Презентация PowerPoint</vt:lpstr>
      <vt:lpstr>Швидкий рецепт психологічної стійкості</vt:lpstr>
      <vt:lpstr>Сьогодні</vt:lpstr>
      <vt:lpstr>Презентация PowerPoint</vt:lpstr>
      <vt:lpstr>Мій стан та ресурс після зборів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Власник</dc:creator>
  <cp:lastModifiedBy>PC</cp:lastModifiedBy>
  <cp:revision>8</cp:revision>
  <dcterms:created xsi:type="dcterms:W3CDTF">2006-08-16T00:00:00Z</dcterms:created>
  <dcterms:modified xsi:type="dcterms:W3CDTF">2023-09-25T16:38:41Z</dcterms:modified>
</cp:coreProperties>
</file>