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90" r:id="rId2"/>
  </p:sldMasterIdLst>
  <p:notesMasterIdLst>
    <p:notesMasterId r:id="rId13"/>
  </p:notesMasterIdLst>
  <p:sldIdLst>
    <p:sldId id="294" r:id="rId3"/>
    <p:sldId id="297" r:id="rId4"/>
    <p:sldId id="272" r:id="rId5"/>
    <p:sldId id="266" r:id="rId6"/>
    <p:sldId id="295" r:id="rId7"/>
    <p:sldId id="296" r:id="rId8"/>
    <p:sldId id="257" r:id="rId9"/>
    <p:sldId id="284" r:id="rId10"/>
    <p:sldId id="271" r:id="rId11"/>
    <p:sldId id="291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73A0DAA-6AF3-43AB-8588-CEC1D06C72B9}" styleName="Средний стиль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12" autoAdjust="0"/>
    <p:restoredTop sz="94660"/>
  </p:normalViewPr>
  <p:slideViewPr>
    <p:cSldViewPr snapToGrid="0">
      <p:cViewPr>
        <p:scale>
          <a:sx n="89" d="100"/>
          <a:sy n="89" d="100"/>
        </p:scale>
        <p:origin x="-734" y="8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6DE02E3-5C60-41E4-A3F5-755AC4039BE9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01FBC8-6C3C-4ED2-8315-19D7397CF43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175683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21b7ccbc55c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32" name="Google Shape;132;g21b7ccbc55c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1645355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7943147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9181964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837605521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28967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4245260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7078045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6630064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6266939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75857740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1623926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79693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88662752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34293432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50076407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044784890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83604391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451458700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49358726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108256140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93181830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353011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88818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049115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265861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424587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367262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52392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5.xml"/><Relationship Id="rId3" Type="http://schemas.openxmlformats.org/officeDocument/2006/relationships/slideLayout" Target="../slideLayouts/slideLayout20.xml"/><Relationship Id="rId7" Type="http://schemas.openxmlformats.org/officeDocument/2006/relationships/slideLayout" Target="../slideLayouts/slideLayout24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8.xml"/><Relationship Id="rId6" Type="http://schemas.openxmlformats.org/officeDocument/2006/relationships/slideLayout" Target="../slideLayouts/slideLayout23.xml"/><Relationship Id="rId11" Type="http://schemas.openxmlformats.org/officeDocument/2006/relationships/slideLayout" Target="../slideLayouts/slideLayout28.xml"/><Relationship Id="rId5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7.xml"/><Relationship Id="rId4" Type="http://schemas.openxmlformats.org/officeDocument/2006/relationships/slideLayout" Target="../slideLayouts/slideLayout21.xml"/><Relationship Id="rId9" Type="http://schemas.openxmlformats.org/officeDocument/2006/relationships/slideLayout" Target="../slideLayouts/slideLayout26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2F711900-5E75-4319-AD0A-8A26EE802CF6}" type="datetimeFigureOut">
              <a:rPr lang="ru-RU" smtClean="0"/>
              <a:t>10.02.2026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C01413D8-FF09-4940-A138-D033CBEC5A2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978573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uk-UA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uk-UA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2B34122-7B71-4A41-B5CD-2E1E307CE923}" type="datetimeFigureOut">
              <a:rPr lang="uk-UA" smtClean="0"/>
              <a:t>10.02.2026</a:t>
            </a:fld>
            <a:endParaRPr lang="uk-UA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1E25E8A-535E-4744-BD34-0389767CED2C}" type="slidenum">
              <a:rPr lang="uk-UA" smtClean="0"/>
              <a:t>‹#›</a:t>
            </a:fld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33179169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8.jp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hyperlink" Target="https://www.unicef.org/ukraine/stories/numo-nursery-school" TargetMode="Externa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hyperlink" Target="https://yslasadok1.wixsite.com/my-site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5.jpeg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_rels/slide9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2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CEF"/>
        </a:solidFill>
        <a:effectLst/>
      </p:bgPr>
    </p:bg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" name="Google Shape;134;g21b7ccbc55c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-286047">
            <a:off x="6995702" y="3602465"/>
            <a:ext cx="6377887" cy="46370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35" name="Google Shape;135;g21b7ccbc55c_0_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rot="6894059">
            <a:off x="-987931" y="-2647717"/>
            <a:ext cx="6762504" cy="4916719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36" name="Google Shape;136;g21b7ccbc55c_0_1"/>
          <p:cNvGrpSpPr/>
          <p:nvPr/>
        </p:nvGrpSpPr>
        <p:grpSpPr>
          <a:xfrm>
            <a:off x="10761437" y="3912658"/>
            <a:ext cx="860529" cy="864386"/>
            <a:chOff x="1813" y="0"/>
            <a:chExt cx="809173" cy="812800"/>
          </a:xfrm>
        </p:grpSpPr>
        <p:sp>
          <p:nvSpPr>
            <p:cNvPr id="137" name="Google Shape;137;g21b7ccbc55c_0_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09539">
                <a:buClr>
                  <a:srgbClr val="000000"/>
                </a:buClr>
                <a:buSzPts val="1400"/>
              </a:pPr>
              <a:endParaRPr sz="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38" name="Google Shape;138;g21b7ccbc55c_0_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 defTabSz="609539">
                <a:lnSpc>
                  <a:spcPct val="204111"/>
                </a:lnSpc>
                <a:buClr>
                  <a:srgbClr val="000000"/>
                </a:buClr>
                <a:buSzPts val="1800"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39" name="Google Shape;139;g21b7ccbc55c_0_1"/>
          <p:cNvGrpSpPr/>
          <p:nvPr/>
        </p:nvGrpSpPr>
        <p:grpSpPr>
          <a:xfrm>
            <a:off x="2510364" y="1050404"/>
            <a:ext cx="497587" cy="499818"/>
            <a:chOff x="1813" y="0"/>
            <a:chExt cx="809173" cy="812800"/>
          </a:xfrm>
        </p:grpSpPr>
        <p:sp>
          <p:nvSpPr>
            <p:cNvPr id="140" name="Google Shape;140;g21b7ccbc55c_0_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13A6A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09539">
                <a:buClr>
                  <a:srgbClr val="000000"/>
                </a:buClr>
                <a:buSzPts val="1400"/>
              </a:pPr>
              <a:endParaRPr sz="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1" name="Google Shape;141;g21b7ccbc55c_0_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 defTabSz="609539">
                <a:lnSpc>
                  <a:spcPct val="204111"/>
                </a:lnSpc>
                <a:buClr>
                  <a:srgbClr val="000000"/>
                </a:buClr>
                <a:buSzPts val="1800"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grpSp>
        <p:nvGrpSpPr>
          <p:cNvPr id="143" name="Google Shape;143;g21b7ccbc55c_0_1"/>
          <p:cNvGrpSpPr/>
          <p:nvPr/>
        </p:nvGrpSpPr>
        <p:grpSpPr>
          <a:xfrm>
            <a:off x="4761721" y="6002079"/>
            <a:ext cx="542308" cy="544739"/>
            <a:chOff x="1813" y="0"/>
            <a:chExt cx="809173" cy="812800"/>
          </a:xfrm>
        </p:grpSpPr>
        <p:sp>
          <p:nvSpPr>
            <p:cNvPr id="144" name="Google Shape;144;g21b7ccbc55c_0_1"/>
            <p:cNvSpPr/>
            <p:nvPr/>
          </p:nvSpPr>
          <p:spPr>
            <a:xfrm>
              <a:off x="1813" y="0"/>
              <a:ext cx="809173" cy="812800"/>
            </a:xfrm>
            <a:custGeom>
              <a:avLst/>
              <a:gdLst/>
              <a:ahLst/>
              <a:cxnLst/>
              <a:rect l="l" t="t" r="r" b="b"/>
              <a:pathLst>
                <a:path w="809173" h="812800" extrusionOk="0">
                  <a:moveTo>
                    <a:pt x="404587" y="0"/>
                  </a:moveTo>
                  <a:cubicBezTo>
                    <a:pt x="628326" y="1001"/>
                    <a:pt x="809174" y="182659"/>
                    <a:pt x="809174" y="406400"/>
                  </a:cubicBezTo>
                  <a:cubicBezTo>
                    <a:pt x="809174" y="630141"/>
                    <a:pt x="628326" y="811799"/>
                    <a:pt x="404587" y="812800"/>
                  </a:cubicBezTo>
                  <a:cubicBezTo>
                    <a:pt x="180848" y="811799"/>
                    <a:pt x="0" y="630141"/>
                    <a:pt x="0" y="406400"/>
                  </a:cubicBezTo>
                  <a:cubicBezTo>
                    <a:pt x="0" y="182659"/>
                    <a:pt x="180848" y="1001"/>
                    <a:pt x="404587" y="0"/>
                  </a:cubicBezTo>
                  <a:close/>
                </a:path>
              </a:pathLst>
            </a:custGeom>
            <a:solidFill>
              <a:srgbClr val="FF914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defTabSz="609539">
                <a:buClr>
                  <a:srgbClr val="000000"/>
                </a:buClr>
                <a:buSzPts val="1400"/>
              </a:pPr>
              <a:endParaRPr sz="900" kern="0">
                <a:solidFill>
                  <a:srgbClr val="000000"/>
                </a:solidFill>
                <a:cs typeface="Arial"/>
                <a:sym typeface="Arial"/>
              </a:endParaRPr>
            </a:p>
          </p:txBody>
        </p:sp>
        <p:sp>
          <p:nvSpPr>
            <p:cNvPr id="145" name="Google Shape;145;g21b7ccbc55c_0_1"/>
            <p:cNvSpPr txBox="1"/>
            <p:nvPr/>
          </p:nvSpPr>
          <p:spPr>
            <a:xfrm>
              <a:off x="76200" y="19050"/>
              <a:ext cx="660300" cy="717600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50800" tIns="50800" rIns="50800" bIns="50800" anchor="ctr" anchorCtr="0">
              <a:noAutofit/>
            </a:bodyPr>
            <a:lstStyle/>
            <a:p>
              <a:pPr algn="ctr" defTabSz="609539">
                <a:lnSpc>
                  <a:spcPct val="204111"/>
                </a:lnSpc>
                <a:buClr>
                  <a:srgbClr val="000000"/>
                </a:buClr>
                <a:buSzPts val="1800"/>
              </a:pPr>
              <a:endParaRPr kern="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endParaRPr>
            </a:p>
          </p:txBody>
        </p:sp>
      </p:grpSp>
      <p:pic>
        <p:nvPicPr>
          <p:cNvPr id="146" name="Google Shape;146;g21b7ccbc55c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17272" y="6117579"/>
            <a:ext cx="1142095" cy="29071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g21b7ccbc55c_0_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11159" y="5814209"/>
            <a:ext cx="1142095" cy="290715"/>
          </a:xfrm>
          <a:prstGeom prst="rect">
            <a:avLst/>
          </a:prstGeom>
          <a:noFill/>
          <a:ln>
            <a:noFill/>
          </a:ln>
        </p:spPr>
      </p:pic>
      <p:sp>
        <p:nvSpPr>
          <p:cNvPr id="149" name="Google Shape;149;g21b7ccbc55c_0_1"/>
          <p:cNvSpPr txBox="1"/>
          <p:nvPr/>
        </p:nvSpPr>
        <p:spPr>
          <a:xfrm>
            <a:off x="611159" y="2126694"/>
            <a:ext cx="6807200" cy="3571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2" tIns="30458" rIns="60932" bIns="30458" anchor="b" anchorCtr="0">
            <a:normAutofit fontScale="60000" lnSpcReduction="20000"/>
          </a:bodyPr>
          <a:lstStyle/>
          <a:p>
            <a:pPr algn="ctr" defTabSz="609539">
              <a:buClr>
                <a:srgbClr val="000000"/>
              </a:buClr>
            </a:pPr>
            <a:r>
              <a:rPr lang="uk-UA" sz="49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Батьківські збори</a:t>
            </a:r>
          </a:p>
          <a:p>
            <a:pPr algn="ctr" defTabSz="609539">
              <a:buClr>
                <a:srgbClr val="000000"/>
              </a:buClr>
            </a:pPr>
            <a:r>
              <a:rPr lang="uk-UA" sz="49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«Кава з освітою</a:t>
            </a:r>
            <a:r>
              <a:rPr lang="uk-UA" sz="4900" kern="0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»</a:t>
            </a:r>
          </a:p>
          <a:p>
            <a:pPr algn="ctr" defTabSz="609539">
              <a:buClr>
                <a:srgbClr val="000000"/>
              </a:buClr>
            </a:pPr>
            <a:endParaRPr lang="uk-UA" sz="4900" kern="0" dirty="0" smtClean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 defTabSz="609539">
              <a:buClr>
                <a:srgbClr val="000000"/>
              </a:buClr>
            </a:pPr>
            <a:r>
              <a:rPr lang="ru-RU" sz="49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«</a:t>
            </a:r>
            <a:r>
              <a:rPr lang="ru-RU" sz="4900" kern="0" dirty="0" err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Організація</a:t>
            </a:r>
            <a:r>
              <a:rPr lang="ru-RU" sz="49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4900" kern="0" dirty="0" err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освітнього</a:t>
            </a:r>
            <a:r>
              <a:rPr lang="ru-RU" sz="49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4900" kern="0" dirty="0" err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процесу</a:t>
            </a:r>
            <a:r>
              <a:rPr lang="ru-RU" sz="49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4900" kern="0" dirty="0" err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дітей</a:t>
            </a:r>
            <a:r>
              <a:rPr lang="ru-RU" sz="49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4900" kern="0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4900" kern="0" dirty="0" err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дошкільного</a:t>
            </a:r>
            <a:r>
              <a:rPr lang="ru-RU" sz="49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ru-RU" sz="4900" kern="0" dirty="0" err="1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віку</a:t>
            </a:r>
            <a:r>
              <a:rPr lang="ru-RU" sz="49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в </a:t>
            </a:r>
            <a:r>
              <a:rPr lang="ru-RU" sz="4900" kern="0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ЗДО</a:t>
            </a:r>
            <a:r>
              <a:rPr lang="en-US" sz="4900" kern="0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 </a:t>
            </a:r>
            <a:r>
              <a:rPr lang="uk-UA" sz="4900" kern="0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у 2025/2026 навчальному році</a:t>
            </a:r>
            <a:r>
              <a:rPr lang="ru-RU" sz="4900" kern="0" dirty="0" smtClean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»</a:t>
            </a:r>
            <a:endParaRPr lang="uk-UA" sz="4900" kern="0"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 defTabSz="609539">
              <a:buClr>
                <a:srgbClr val="000000"/>
              </a:buClr>
            </a:pPr>
            <a:endParaRPr lang="uk-UA" sz="4500" kern="0"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ctr" defTabSz="609539">
              <a:buClr>
                <a:srgbClr val="000000"/>
              </a:buClr>
            </a:pPr>
            <a:endParaRPr lang="uk-UA" sz="4500" kern="0"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  <a:p>
            <a:pPr algn="r" defTabSz="609539">
              <a:buClr>
                <a:srgbClr val="000000"/>
              </a:buClr>
            </a:pPr>
            <a:r>
              <a:rPr lang="uk-UA" sz="21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Група № 4 «Дзвіночок»</a:t>
            </a:r>
          </a:p>
          <a:p>
            <a:pPr algn="r" defTabSz="609539">
              <a:buClr>
                <a:srgbClr val="000000"/>
              </a:buClr>
            </a:pPr>
            <a:r>
              <a:rPr lang="uk-UA" sz="21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Вовчанський заклад дошкільної </a:t>
            </a:r>
          </a:p>
          <a:p>
            <a:pPr algn="r" defTabSz="609539">
              <a:buClr>
                <a:srgbClr val="000000"/>
              </a:buClr>
            </a:pPr>
            <a:r>
              <a:rPr lang="uk-UA" sz="2100" kern="0" dirty="0">
                <a:solidFill>
                  <a:srgbClr val="002060"/>
                </a:solidFill>
                <a:latin typeface="Nunito"/>
                <a:ea typeface="Nunito"/>
                <a:cs typeface="Nunito"/>
                <a:sym typeface="Nunito"/>
              </a:rPr>
              <a:t>освіти (ясла-садок) № 1 Вовчанської міської ради Чугуївського району Харківської області</a:t>
            </a:r>
            <a:endParaRPr sz="2200" kern="0" dirty="0">
              <a:solidFill>
                <a:srgbClr val="002060"/>
              </a:solidFill>
              <a:latin typeface="Nunito"/>
              <a:ea typeface="Nunito"/>
              <a:cs typeface="Nunito"/>
              <a:sym typeface="Nunito"/>
            </a:endParaRPr>
          </a:p>
        </p:txBody>
      </p:sp>
      <p:sp>
        <p:nvSpPr>
          <p:cNvPr id="150" name="Google Shape;150;g21b7ccbc55c_0_1"/>
          <p:cNvSpPr txBox="1"/>
          <p:nvPr/>
        </p:nvSpPr>
        <p:spPr>
          <a:xfrm>
            <a:off x="7655371" y="3671016"/>
            <a:ext cx="4536631" cy="228854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0932" tIns="30458" rIns="60932" bIns="30458" anchor="b" anchorCtr="0">
            <a:normAutofit fontScale="97500"/>
          </a:bodyPr>
          <a:lstStyle/>
          <a:p>
            <a:pPr algn="ctr" defTabSz="609539">
              <a:buClr>
                <a:srgbClr val="000000"/>
              </a:buClr>
            </a:pPr>
            <a:endParaRPr sz="900" kern="0" dirty="0">
              <a:solidFill>
                <a:srgbClr val="000000"/>
              </a:solidFill>
              <a:cs typeface="Arial"/>
              <a:sym typeface="Arial"/>
            </a:endParaRPr>
          </a:p>
        </p:txBody>
      </p:sp>
      <p:pic>
        <p:nvPicPr>
          <p:cNvPr id="1027" name="Picture 3" descr="C:\Users\Власник\Desktop\FB_IMG_169518701974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42479" y="304167"/>
            <a:ext cx="3549169" cy="34318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750067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067" y="61913"/>
            <a:ext cx="11971866" cy="6734175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93942" y="515351"/>
            <a:ext cx="11410047" cy="1754326"/>
          </a:xfrm>
          <a:prstGeom prst="rect">
            <a:avLst/>
          </a:prstGeom>
          <a:noFill/>
        </p:spPr>
        <p:txBody>
          <a:bodyPr wrap="none" rtlCol="0" anchor="ctr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Переможного </a:t>
            </a:r>
            <a:r>
              <a:rPr kumimoji="0" lang="uk-UA" sz="5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, мирного, щасливого 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uk-UA" sz="5400" b="1" i="1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майбутнього нашим діткам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288" y="2645052"/>
            <a:ext cx="4900612" cy="39113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41825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75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2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225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22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963794" y="1128764"/>
            <a:ext cx="4462643" cy="640215"/>
          </a:xfrm>
        </p:spPr>
        <p:txBody>
          <a:bodyPr>
            <a:normAutofit fontScale="90000"/>
          </a:bodyPr>
          <a:lstStyle/>
          <a:p>
            <a:r>
              <a:rPr lang="uk-UA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Порядок денний</a:t>
            </a:r>
            <a:r>
              <a:rPr lang="uk-UA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921063" y="4051150"/>
            <a:ext cx="8158690" cy="1418158"/>
          </a:xfrm>
        </p:spPr>
        <p:txBody>
          <a:bodyPr>
            <a:normAutofit/>
          </a:bodyPr>
          <a:lstStyle/>
          <a:p>
            <a:pPr marL="457200" indent="-457200">
              <a:buAutoNum type="arabicPeriod"/>
            </a:pPr>
            <a:r>
              <a:rPr lang="uk-UA" dirty="0" smtClean="0"/>
              <a:t>Організація освітньої діяльності у групі</a:t>
            </a:r>
          </a:p>
          <a:p>
            <a:pPr marL="457200" indent="-457200">
              <a:buAutoNum type="arabicPeriod"/>
            </a:pPr>
            <a:r>
              <a:rPr lang="uk-UA" dirty="0" smtClean="0"/>
              <a:t>Вікові особливості розвитку та завдання виховання і навчання дітей дошкільної групи</a:t>
            </a:r>
          </a:p>
          <a:p>
            <a:pPr marL="457200" indent="-457200">
              <a:buAutoNum type="arabicPeriod"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1967409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Рисунок 1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304801" y="1395296"/>
            <a:ext cx="5207726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Офлайн</a:t>
            </a:r>
            <a:r>
              <a:rPr lang="uk-UA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ru-RU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36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очне</a:t>
            </a:r>
            <a:r>
              <a:rPr lang="ru-RU" sz="36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у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звичайному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форматі</a:t>
            </a: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sz="3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6283235" y="1467449"/>
            <a:ext cx="6100353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Онлайн-</a:t>
            </a:r>
            <a:r>
              <a:rPr lang="ru-RU" sz="3600" b="1" u="sng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b="1" u="sng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–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метод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дистанційного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за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допомогою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інтернету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36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комп'ютера</a:t>
            </a:r>
            <a:r>
              <a:rPr lang="ru-RU" sz="3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pic>
        <p:nvPicPr>
          <p:cNvPr id="15" name="Рисунок 1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4801" y="3605349"/>
            <a:ext cx="4639474" cy="3252948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3196046" y="71857"/>
            <a:ext cx="859536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8000" i="1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Навчання</a:t>
            </a:r>
            <a:endParaRPr lang="ru-RU" sz="8000" i="1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328264" y="3822329"/>
            <a:ext cx="3348446" cy="2944232"/>
          </a:xfrm>
          <a:prstGeom prst="rect">
            <a:avLst/>
          </a:prstGeom>
        </p:spPr>
      </p:pic>
      <p:cxnSp>
        <p:nvCxnSpPr>
          <p:cNvPr id="5" name="Прямая соединительная линия 4"/>
          <p:cNvCxnSpPr/>
          <p:nvPr/>
        </p:nvCxnSpPr>
        <p:spPr>
          <a:xfrm>
            <a:off x="5741126" y="1395296"/>
            <a:ext cx="71320" cy="537126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92466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" y="0"/>
            <a:ext cx="12265804" cy="689951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426719" y="139337"/>
            <a:ext cx="1133856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000" i="1" dirty="0">
                <a:solidFill>
                  <a:schemeClr val="accent5">
                    <a:lumMod val="75000"/>
                  </a:schemeClr>
                </a:solidFill>
                <a:latin typeface="Impact" panose="020B0806030902050204" pitchFamily="34" charset="0"/>
              </a:rPr>
              <a:t>Дистанційне навчання</a:t>
            </a:r>
            <a:endParaRPr lang="ru-RU" sz="2000" i="1" dirty="0">
              <a:solidFill>
                <a:schemeClr val="accent5">
                  <a:lumMod val="75000"/>
                </a:schemeClr>
              </a:solidFill>
              <a:latin typeface="Impact" panose="020B0806030902050204" pitchFamily="34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58917" y="4520640"/>
            <a:ext cx="3628079" cy="2251612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09154" y="757096"/>
            <a:ext cx="5634447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dirty="0"/>
              <a:t> </a:t>
            </a:r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Синхронний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такий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вид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взаємодії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педагога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дітей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пояснення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спілкування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передача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інформації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електронному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середовищі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08861" y="2073564"/>
            <a:ext cx="579990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u="sng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Асинхронний</a:t>
            </a:r>
            <a:r>
              <a:rPr lang="ru-RU" sz="24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режим</a:t>
            </a:r>
            <a:r>
              <a:rPr lang="ru-RU" sz="2000" u="sng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це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вже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більш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самостійна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форма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навчання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яка є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під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контролем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вихователя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та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батьків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000207" y="1462775"/>
            <a:ext cx="34834" cy="5395225"/>
          </a:xfrm>
          <a:prstGeom prst="line">
            <a:avLst/>
          </a:prstGeom>
          <a:ln w="571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Рисунок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178531" y="3892731"/>
            <a:ext cx="3281954" cy="2415687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xmlns="" id="{7F133CC0-73A4-4C5C-96B3-5F7732FAF9C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02158" y="139337"/>
            <a:ext cx="6096528" cy="3429297"/>
          </a:xfrm>
          <a:prstGeom prst="rect">
            <a:avLst/>
          </a:prstGeom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xmlns="" id="{94ED64E8-8F55-44C6-971B-F3A17643E0D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095471" y="3470218"/>
            <a:ext cx="6170331" cy="3470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54810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2235905"/>
              </p:ext>
            </p:extLst>
          </p:nvPr>
        </p:nvGraphicFramePr>
        <p:xfrm>
          <a:off x="2761283" y="2771775"/>
          <a:ext cx="6852736" cy="3410948"/>
        </p:xfrm>
        <a:graphic>
          <a:graphicData uri="http://schemas.openxmlformats.org/drawingml/2006/table">
            <a:tbl>
              <a:tblPr firstRow="1" firstCol="1" bandRow="1"/>
              <a:tblGrid>
                <a:gridCol w="911929"/>
                <a:gridCol w="458377"/>
                <a:gridCol w="1197007"/>
                <a:gridCol w="1197007"/>
                <a:gridCol w="1119405"/>
                <a:gridCol w="1119405"/>
                <a:gridCol w="849606"/>
              </a:tblGrid>
              <a:tr h="49719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 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Формат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5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8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Дні тижня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</a:tr>
              <a:tr h="100474"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Старша група № 4 «Дзвіночок»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5">
                  <a:txBody>
                    <a:bodyPr/>
                    <a:lstStyle/>
                    <a:p>
                      <a:pPr marL="71755" marR="71755"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Дистанційний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 vert="vert27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Понеділок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Вівторок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Середа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Четвер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П</a:t>
                      </a:r>
                      <a:r>
                        <a:rPr lang="en-US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’</a:t>
                      </a:r>
                      <a:r>
                        <a:rPr lang="uk-UA" sz="600" b="1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ятниця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Груповий чат у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VAIBER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Онлайн-взаємодія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ZOOM – 20</a:t>
                      </a: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хв.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роботи 10-00 – 10-30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 проведення: віддалено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Груповий чат у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VAIBER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Онлайн-взаємодія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ZOOM</a:t>
                      </a: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20хв.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роботи 10-00 – 10-30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 проведення: віддалено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Груповий чат у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VAIBER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26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Онлайн-взаємодія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ZOOM</a:t>
                      </a: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20хв.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Індивідуальні консультації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роботи 10-00 – 10-30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 проведення: віддалено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Груповий чат у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VAIBER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Онлайн-взаємодія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ZOOM</a:t>
                      </a: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20хв.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Індивідуальні консультації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роботи 10-00 – 10-30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 проведення: віддалено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Груповий чат у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VAIBER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Онлайн-взаємодія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ZOOM</a:t>
                      </a: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20хв.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Індивідуальні консультації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роботи 10-00 – 10-30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 проведення: віддалено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02371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Груповий чат у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TELEGRAM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Онлайн-взаємодія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GOOGLE MEET</a:t>
                      </a: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20хв.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роботи 10-00 – 10-30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 проведення: віддалено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Груповий чат у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TELEGRAM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Онлайн-взаємодія 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GOOGLE MEET</a:t>
                      </a: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20хв.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роботи 10-00 – 10-30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 проведення: віддалено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Груповий чат у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TELEGRAM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904267"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uk-U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Онлайн-взаємодія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ZOOM</a:t>
                      </a: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20хв.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Індивідуальні консультації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роботи 10-00 – 10-30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 проведення: віддалено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Груповий чат у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VAIBER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Онлайн-взаємодія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ZOOM</a:t>
                      </a: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20хв.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Індивідуальні консультації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роботи 10-00 – 10-30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 проведення: віддалено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Груповий чат у </a:t>
                      </a:r>
                      <a:r>
                        <a:rPr lang="en-US" sz="60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VAIBER</a:t>
                      </a:r>
                      <a:endParaRPr lang="uk-UA" sz="6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Онлайн-взаємодія </a:t>
                      </a:r>
                      <a:r>
                        <a:rPr lang="en-US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ZOOM</a:t>
                      </a:r>
                      <a:r>
                        <a:rPr lang="uk-UA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 – 20хв.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Індивідуальні консультації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Час роботи 10-00 – 10-30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uk-UA" sz="600" dirty="0">
                          <a:effectLst/>
                          <a:latin typeface="Times New Roman"/>
                          <a:ea typeface="Calibri"/>
                          <a:cs typeface="Times New Roman"/>
                        </a:rPr>
                        <a:t>Місце проведення: віддалено</a:t>
                      </a:r>
                      <a:endParaRPr lang="uk-UA" sz="600" dirty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36957" marR="36957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3179763" y="2333194"/>
            <a:ext cx="15204803" cy="877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uk-UA" alt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49" name="Рисунок 1" descr="Печатка з підписом – копія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48188" y="1033315"/>
            <a:ext cx="552450" cy="56356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Rectangle 3"/>
          <p:cNvSpPr>
            <a:spLocks noChangeArrowheads="1"/>
          </p:cNvSpPr>
          <p:nvPr/>
        </p:nvSpPr>
        <p:spPr bwMode="auto">
          <a:xfrm>
            <a:off x="1744071" y="103573"/>
            <a:ext cx="9331280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>
              <a:spcAft>
                <a:spcPts val="0"/>
              </a:spcAft>
            </a:pPr>
            <a:r>
              <a:rPr kumimoji="0" lang="uk-UA" alt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uk-UA" sz="1100" dirty="0" smtClean="0">
                <a:latin typeface="Calibri"/>
                <a:ea typeface="Calibri"/>
                <a:cs typeface="Times New Roman"/>
              </a:rPr>
              <a:t> </a:t>
            </a:r>
            <a:r>
              <a:rPr lang="uk-UA" sz="1100" b="1" dirty="0">
                <a:latin typeface="Calibri"/>
                <a:ea typeface="Calibri"/>
                <a:cs typeface="Times New Roman"/>
              </a:rPr>
              <a:t>«Затверджую»                                                                                                                                                                                                          </a:t>
            </a:r>
            <a:endParaRPr lang="uk-UA" sz="11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uk-UA" sz="1100" b="1" dirty="0">
                <a:latin typeface="Calibri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            Директор   Вовчанського ЗДО                                                                                                                                              </a:t>
            </a:r>
            <a:endParaRPr lang="uk-UA" sz="1100" dirty="0">
              <a:latin typeface="Calibri"/>
              <a:ea typeface="Calibri"/>
              <a:cs typeface="Times New Roman"/>
            </a:endParaRPr>
          </a:p>
          <a:p>
            <a:pPr>
              <a:spcAft>
                <a:spcPts val="0"/>
              </a:spcAft>
            </a:pPr>
            <a:r>
              <a:rPr lang="uk-UA" sz="1100" b="1" dirty="0">
                <a:latin typeface="Calibri"/>
                <a:ea typeface="Calibri"/>
                <a:cs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(ясла-садок)  №1                                                                                                                                                                                      </a:t>
            </a:r>
            <a:r>
              <a:rPr kumimoji="0" lang="uk-UA" alt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uk-UA" altLang="uk-UA" sz="1100" b="1" dirty="0" smtClean="0"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</a:t>
            </a:r>
            <a:r>
              <a:rPr kumimoji="0" lang="uk-UA" alt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Вовчанської міської ради Чугуївського району                                                                                                                                    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Харківської області                                                                                                                                                                                   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1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Лариса ПЛУЖНІКОВА</a:t>
            </a:r>
            <a:r>
              <a:rPr kumimoji="0" lang="uk-UA" altLang="uk-UA" sz="11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                                                           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</a:t>
            </a: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Розподіл організованих форм освітнього процесу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у Вовчанському закладі дошкільної освіти (ясла-садок) № 1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Вовчанської міської ради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                                                                     на час дії воєнного стану</a:t>
            </a: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400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uk-UA" altLang="uk-UA" sz="1400" b="1" dirty="0">
              <a:latin typeface="Times New Roman" pitchFamily="18" charset="0"/>
              <a:ea typeface="Calibri" pitchFamily="34" charset="0"/>
              <a:cs typeface="Times New Roman" pitchFamily="18" charset="0"/>
            </a:endParaRPr>
          </a:p>
          <a:p>
            <a:pPr marL="0" marR="0" lvl="0" indent="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11769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95401" y="726393"/>
            <a:ext cx="10198692" cy="1559607"/>
          </a:xfrm>
        </p:spPr>
        <p:txBody>
          <a:bodyPr>
            <a:noAutofit/>
          </a:bodyPr>
          <a:lstStyle/>
          <a:p>
            <a:pPr algn="r"/>
            <a:r>
              <a:rPr lang="uk-UA" sz="1100" b="1" dirty="0">
                <a:latin typeface="Times New Roman"/>
              </a:rPr>
              <a:t> «Затверджую»                                                                                                                                                                                                          </a:t>
            </a:r>
            <a:r>
              <a:rPr lang="uk-UA" sz="1100" dirty="0"/>
              <a:t/>
            </a:r>
            <a:br>
              <a:rPr lang="uk-UA" sz="1100" dirty="0"/>
            </a:br>
            <a:r>
              <a:rPr lang="uk-UA" sz="1100" b="1" dirty="0">
                <a:latin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            </a:t>
            </a:r>
            <a:r>
              <a:rPr lang="uk-UA" sz="1100" b="1" dirty="0" smtClean="0">
                <a:latin typeface="Times New Roman"/>
              </a:rPr>
              <a:t>Директор   Вовчанського </a:t>
            </a:r>
            <a:r>
              <a:rPr lang="uk-UA" sz="1100" b="1" dirty="0">
                <a:latin typeface="Times New Roman"/>
              </a:rPr>
              <a:t>ЗДО                                                                                                                                              </a:t>
            </a:r>
            <a:r>
              <a:rPr lang="uk-UA" sz="1100" dirty="0"/>
              <a:t/>
            </a:r>
            <a:br>
              <a:rPr lang="uk-UA" sz="1100" dirty="0"/>
            </a:br>
            <a:r>
              <a:rPr lang="uk-UA" sz="1100" b="1" dirty="0">
                <a:latin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       (ясел-садка)  №1                                                                                                                                                                                      </a:t>
            </a:r>
            <a:r>
              <a:rPr lang="uk-UA" sz="1100" dirty="0"/>
              <a:t/>
            </a:r>
            <a:br>
              <a:rPr lang="uk-UA" sz="1100" dirty="0"/>
            </a:br>
            <a:r>
              <a:rPr lang="uk-UA" sz="1100" b="1" dirty="0">
                <a:latin typeface="Times New Roman"/>
              </a:rPr>
              <a:t>                                                                                                                                                                                                        Вовчанської міської ради Чугуївського району                                                                                                                                    </a:t>
            </a:r>
            <a:r>
              <a:rPr lang="uk-UA" sz="1100" dirty="0"/>
              <a:t/>
            </a:r>
            <a:br>
              <a:rPr lang="uk-UA" sz="1100" dirty="0"/>
            </a:br>
            <a:r>
              <a:rPr lang="uk-UA" sz="1100" b="1" dirty="0">
                <a:latin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                                Харківської області                                                                                                                                                                                   </a:t>
            </a:r>
            <a:r>
              <a:rPr lang="uk-UA" sz="1100" dirty="0"/>
              <a:t/>
            </a:r>
            <a:br>
              <a:rPr lang="uk-UA" sz="1100" dirty="0"/>
            </a:br>
            <a:r>
              <a:rPr lang="uk-UA" sz="800" b="1" i="1" dirty="0">
                <a:latin typeface="Times New Roman"/>
                <a:ea typeface="Times New Roman"/>
              </a:rPr>
              <a:t>                                                                                                                                                                                                                        Лариса ПЛУЖНІКОВА </a:t>
            </a:r>
            <a:endParaRPr lang="uk-UA" sz="11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341227656"/>
              </p:ext>
            </p:extLst>
          </p:nvPr>
        </p:nvGraphicFramePr>
        <p:xfrm>
          <a:off x="1427147" y="3370219"/>
          <a:ext cx="9896030" cy="1979448"/>
        </p:xfrm>
        <a:graphic>
          <a:graphicData uri="http://schemas.openxmlformats.org/drawingml/2006/table">
            <a:tbl>
              <a:tblPr/>
              <a:tblGrid>
                <a:gridCol w="802806"/>
                <a:gridCol w="1605612"/>
                <a:gridCol w="1781776"/>
                <a:gridCol w="1961716"/>
                <a:gridCol w="1781776"/>
                <a:gridCol w="1962344"/>
              </a:tblGrid>
              <a:tr h="54407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Дні тижня       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Група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Понеділок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Вівторок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Середа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Четвер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П’</a:t>
                      </a: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ятниця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3537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Група 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старша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</a:pPr>
                      <a:r>
                        <a:rPr lang="uk-UA" sz="800" b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(від5до 6 років)</a:t>
                      </a:r>
                      <a:endParaRPr lang="uk-UA" sz="100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Ознайомлення з природним довкіллям + художня література </a:t>
                      </a:r>
                      <a:r>
                        <a:rPr lang="ru-RU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 </a:t>
                      </a: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малювання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Розвиток мовлення і культура мовленнєвого спілкування + ознайомлення із соціумом + театральна діяльність (художня література)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Розвиток мовлення і культура мовленнєвого </a:t>
                      </a:r>
                      <a:r>
                        <a:rPr lang="uk-UA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спілкування+Навчання</a:t>
                      </a: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елементів </a:t>
                      </a:r>
                      <a:r>
                        <a:rPr lang="uk-UA" sz="800" b="1" dirty="0" err="1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грамоти+підготовка</a:t>
                      </a: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руки дитини до письма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Логіко-математичний розвиток +  Ознайомлення із соціумом + художня література 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Розвиток мовлення і культура мовленнєвого спілкування + ознайомлення з природним довкіллям + Ліплення (аплікація)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15000"/>
                        </a:lnSpc>
                      </a:pPr>
                      <a:r>
                        <a:rPr lang="uk-UA" sz="800" b="1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uk-UA" sz="1000" dirty="0"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30963" marR="30963" marT="30963" marB="30963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4" name="Рисунок 3" descr="C:\Users\Власник\Desktop\Печатка з підписом – копія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25413" y="1700330"/>
            <a:ext cx="549781" cy="538667"/>
          </a:xfrm>
          <a:prstGeom prst="rect">
            <a:avLst/>
          </a:prstGeom>
          <a:noFill/>
          <a:ln>
            <a:noFill/>
          </a:ln>
        </p:spPr>
      </p:pic>
      <p:sp>
        <p:nvSpPr>
          <p:cNvPr id="6" name="Rectangle 1"/>
          <p:cNvSpPr>
            <a:spLocks noChangeArrowheads="1"/>
          </p:cNvSpPr>
          <p:nvPr/>
        </p:nvSpPr>
        <p:spPr bwMode="auto">
          <a:xfrm>
            <a:off x="4770006" y="2570000"/>
            <a:ext cx="3550716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РОЗКЛАД  ЗАНЯТЬ  НА  ТИЖДЕНЬ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 на 2025/2026</a:t>
            </a:r>
            <a:r>
              <a:rPr kumimoji="0" lang="uk-UA" altLang="uk-UA" sz="1400" b="1" i="0" u="none" strike="noStrike" cap="none" normalizeH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 </a:t>
            </a:r>
            <a:r>
              <a:rPr kumimoji="0" lang="uk-UA" altLang="uk-UA" sz="14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cs typeface="Times New Roman" pitchFamily="18" charset="0"/>
              </a:rPr>
              <a:t>навчальний рік</a:t>
            </a:r>
            <a:endParaRPr kumimoji="0" lang="uk-UA" altLang="uk-UA" sz="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altLang="uk-UA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94753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xmlns="" id="{60896F41-C498-40B4-B11B-0A1F9CD89283}"/>
              </a:ext>
            </a:extLst>
          </p:cNvPr>
          <p:cNvSpPr txBox="1"/>
          <p:nvPr/>
        </p:nvSpPr>
        <p:spPr>
          <a:xfrm>
            <a:off x="1080880" y="909935"/>
            <a:ext cx="1029942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2000" b="1" dirty="0">
                <a:solidFill>
                  <a:srgbClr val="002060"/>
                </a:solidFill>
              </a:rPr>
              <a:t>«Дитячий садок онлайн» </a:t>
            </a:r>
            <a:r>
              <a:rPr lang="ru-RU" sz="2000" b="1" dirty="0" err="1">
                <a:solidFill>
                  <a:srgbClr val="002060"/>
                </a:solidFill>
              </a:rPr>
              <a:t>від</a:t>
            </a:r>
            <a:r>
              <a:rPr lang="ru-RU" sz="2000" b="1" dirty="0">
                <a:solidFill>
                  <a:srgbClr val="002060"/>
                </a:solidFill>
              </a:rPr>
              <a:t> НУМО, за </a:t>
            </a:r>
            <a:r>
              <a:rPr lang="ru-RU" sz="2000" b="1" dirty="0" err="1">
                <a:solidFill>
                  <a:srgbClr val="002060"/>
                </a:solidFill>
              </a:rPr>
              <a:t>підтримки</a:t>
            </a:r>
            <a:r>
              <a:rPr lang="ru-RU" sz="2000" b="1" dirty="0">
                <a:solidFill>
                  <a:srgbClr val="002060"/>
                </a:solidFill>
              </a:rPr>
              <a:t> ЮНІСЕФ, МОН та </a:t>
            </a:r>
            <a:r>
              <a:rPr lang="en-US" sz="2000" b="1" dirty="0">
                <a:solidFill>
                  <a:srgbClr val="002060"/>
                </a:solidFill>
              </a:rPr>
              <a:t>MEGOGO</a:t>
            </a:r>
          </a:p>
          <a:p>
            <a:r>
              <a:rPr lang="ru-RU" sz="2000" b="1" dirty="0" err="1">
                <a:solidFill>
                  <a:srgbClr val="002060"/>
                </a:solidFill>
              </a:rPr>
              <a:t>Запрошуємо</a:t>
            </a:r>
            <a:r>
              <a:rPr lang="ru-RU" sz="2000" b="1" dirty="0">
                <a:solidFill>
                  <a:srgbClr val="002060"/>
                </a:solidFill>
              </a:rPr>
              <a:t> </a:t>
            </a:r>
            <a:r>
              <a:rPr lang="ru-RU" sz="2000" b="1" dirty="0" err="1">
                <a:solidFill>
                  <a:srgbClr val="002060"/>
                </a:solidFill>
              </a:rPr>
              <a:t>дошкільнят</a:t>
            </a:r>
            <a:r>
              <a:rPr lang="ru-RU" sz="2000" b="1" dirty="0">
                <a:solidFill>
                  <a:srgbClr val="002060"/>
                </a:solidFill>
              </a:rPr>
              <a:t> на </a:t>
            </a:r>
            <a:r>
              <a:rPr lang="ru-RU" sz="2000" b="1" dirty="0" err="1">
                <a:solidFill>
                  <a:srgbClr val="002060"/>
                </a:solidFill>
              </a:rPr>
              <a:t>цікаві</a:t>
            </a:r>
            <a:r>
              <a:rPr lang="ru-RU" sz="2000" b="1" dirty="0">
                <a:solidFill>
                  <a:srgbClr val="002060"/>
                </a:solidFill>
              </a:rPr>
              <a:t> та </a:t>
            </a:r>
            <a:r>
              <a:rPr lang="ru-RU" sz="2000" b="1" dirty="0" err="1">
                <a:solidFill>
                  <a:srgbClr val="002060"/>
                </a:solidFill>
              </a:rPr>
              <a:t>корисні</a:t>
            </a:r>
            <a:r>
              <a:rPr lang="ru-RU" sz="2000" b="1" dirty="0">
                <a:solidFill>
                  <a:srgbClr val="002060"/>
                </a:solidFill>
              </a:rPr>
              <a:t> онлайн </a:t>
            </a:r>
            <a:r>
              <a:rPr lang="ru-RU" sz="2000" b="1" dirty="0" err="1">
                <a:solidFill>
                  <a:srgbClr val="002060"/>
                </a:solidFill>
              </a:rPr>
              <a:t>заняття</a:t>
            </a:r>
            <a:r>
              <a:rPr lang="ru-RU" sz="2000" b="1" dirty="0">
                <a:solidFill>
                  <a:srgbClr val="002060"/>
                </a:solidFill>
              </a:rPr>
              <a:t>!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xmlns="" id="{8D9C5B17-D01C-4677-9A84-C679A727AE43}"/>
              </a:ext>
            </a:extLst>
          </p:cNvPr>
          <p:cNvSpPr txBox="1"/>
          <p:nvPr/>
        </p:nvSpPr>
        <p:spPr>
          <a:xfrm>
            <a:off x="1289601" y="2151030"/>
            <a:ext cx="9216059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 dirty="0">
                <a:solidFill>
                  <a:srgbClr val="002060"/>
                </a:solidFill>
                <a:hlinkClick r:id="rId2">
                  <a:extLst>
                    <a:ext uri="{A12FA001-AC4F-418D-AE19-62706E023703}">
                      <ahyp:hlinkClr xmlns:ahyp="http://schemas.microsoft.com/office/drawing/2018/hyperlinkcolor" xmlns="" val="tx"/>
                    </a:ext>
                  </a:extLst>
                </a:hlinkClick>
              </a:rPr>
              <a:t>https://www.unicef.org/ukraine/stories/numo-nursery-school</a:t>
            </a:r>
            <a:endParaRPr lang="uk-UA" sz="2400" b="1" dirty="0">
              <a:solidFill>
                <a:srgbClr val="002060"/>
              </a:solidFill>
            </a:endParaRPr>
          </a:p>
          <a:p>
            <a:endParaRPr lang="ru-RU" sz="2400" b="1" dirty="0">
              <a:solidFill>
                <a:srgbClr val="002060"/>
              </a:solidFill>
            </a:endParaRP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xmlns="" id="{73291C8F-7836-4621-BBC3-05D9181ECAE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761511" y="2767466"/>
            <a:ext cx="4272238" cy="33160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13754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xmlns="" id="{091FAEA0-C198-49B1-8389-1E398E305C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76132" y="715216"/>
            <a:ext cx="9601196" cy="548494"/>
          </a:xfrm>
        </p:spPr>
        <p:txBody>
          <a:bodyPr>
            <a:noAutofit/>
          </a:bodyPr>
          <a:lstStyle/>
          <a:p>
            <a:r>
              <a:rPr lang="uk-UA" sz="2000" b="1" dirty="0">
                <a:solidFill>
                  <a:srgbClr val="C00000"/>
                </a:solidFill>
              </a:rPr>
              <a:t>Раді, Вас, вітати на нашому сайті, залишайте відгуки! Навчаємось разом</a:t>
            </a:r>
            <a:r>
              <a:rPr lang="uk-UA" sz="2000" b="1" dirty="0" smtClean="0">
                <a:solidFill>
                  <a:srgbClr val="C00000"/>
                </a:solidFill>
              </a:rPr>
              <a:t>!</a:t>
            </a:r>
            <a:br>
              <a:rPr lang="uk-UA" sz="2000" b="1" dirty="0" smtClean="0">
                <a:solidFill>
                  <a:srgbClr val="C00000"/>
                </a:solidFill>
              </a:rPr>
            </a:br>
            <a:r>
              <a:rPr lang="en-US" sz="2000" b="1" dirty="0">
                <a:solidFill>
                  <a:srgbClr val="C00000"/>
                </a:solidFill>
                <a:hlinkClick r:id="rId2"/>
              </a:rPr>
              <a:t>https://</a:t>
            </a:r>
            <a:r>
              <a:rPr lang="en-US" sz="2000" b="1" dirty="0" smtClean="0">
                <a:solidFill>
                  <a:srgbClr val="C00000"/>
                </a:solidFill>
                <a:hlinkClick r:id="rId2"/>
              </a:rPr>
              <a:t>yslasadok1.wixsite.com/my-site</a:t>
            </a:r>
            <a:r>
              <a:rPr lang="en-US" sz="2000" b="1" dirty="0" smtClean="0">
                <a:solidFill>
                  <a:srgbClr val="C00000"/>
                </a:solidFill>
              </a:rPr>
              <a:t> </a:t>
            </a:r>
            <a:endParaRPr lang="ru-RU" sz="2000" b="1" dirty="0">
              <a:solidFill>
                <a:srgbClr val="C00000"/>
              </a:solidFill>
            </a:endParaRPr>
          </a:p>
        </p:txBody>
      </p:sp>
      <p:pic>
        <p:nvPicPr>
          <p:cNvPr id="3" name="Picture 2" descr="C:\Users\Власник\Desktop\photo_2026-02-10_15-18-3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6748" y="1350817"/>
            <a:ext cx="4273179" cy="3002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3" descr="C:\Users\Власник\Desktop\photo_2026-02-10_15-18-31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4587" y="1350817"/>
            <a:ext cx="4267675" cy="32007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4" descr="C:\Users\Власник\Desktop\photo_2026-02-10_15-18-31 (3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49649" y="4006859"/>
            <a:ext cx="3703652" cy="25932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5" descr="C:\Users\Власник\Desktop\photo_2026-02-10_15-18-32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473" y="3689763"/>
            <a:ext cx="4241215" cy="26055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59886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uk-UA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95032" y="-74459"/>
            <a:ext cx="11971866" cy="6734175"/>
          </a:xfrm>
          <a:prstGeom prst="rect">
            <a:avLst/>
          </a:prstGeom>
        </p:spPr>
      </p:pic>
      <p:pic>
        <p:nvPicPr>
          <p:cNvPr id="7" name="Picture 2" descr="C:\Users\Власник\Downloads\FB_IMG_1695187003891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38476" y="543381"/>
            <a:ext cx="3929426" cy="54984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рямоугольник 7"/>
          <p:cNvSpPr/>
          <p:nvPr/>
        </p:nvSpPr>
        <p:spPr>
          <a:xfrm>
            <a:off x="672269" y="650879"/>
            <a:ext cx="6096000" cy="5283498"/>
          </a:xfrm>
          <a:prstGeom prst="rect">
            <a:avLst/>
          </a:prstGeom>
        </p:spPr>
        <p:txBody>
          <a:bodyPr>
            <a:spAutoFit/>
          </a:bodyPr>
          <a:lstStyle/>
          <a:p>
            <a:pPr marL="114288" lvl="0" algn="ctr" defTabSz="914400">
              <a:spcBef>
                <a:spcPts val="360"/>
              </a:spcBef>
              <a:buClr>
                <a:srgbClr val="000000"/>
              </a:buClr>
              <a:buSzPts val="1800"/>
            </a:pPr>
            <a:r>
              <a:rPr lang="ru-RU" sz="5400" b="1" i="1" kern="0" dirty="0" err="1">
                <a:solidFill>
                  <a:schemeClr val="tx2"/>
                </a:solidFill>
                <a:ea typeface="Nunito"/>
                <a:cs typeface="Nunito"/>
                <a:sym typeface="Nunito"/>
              </a:rPr>
              <a:t>Дякую</a:t>
            </a:r>
            <a:r>
              <a:rPr lang="ru-RU" sz="5400" b="1" i="1" kern="0" dirty="0">
                <a:solidFill>
                  <a:schemeClr val="tx2"/>
                </a:solidFill>
                <a:ea typeface="Nunito"/>
                <a:cs typeface="Nunito"/>
                <a:sym typeface="Nunito"/>
              </a:rPr>
              <a:t> кожному </a:t>
            </a:r>
            <a:endParaRPr lang="ru-RU" sz="5400" b="1" i="1" kern="0" dirty="0" smtClean="0">
              <a:solidFill>
                <a:schemeClr val="tx2"/>
              </a:solidFill>
              <a:ea typeface="Nunito"/>
              <a:cs typeface="Nunito"/>
              <a:sym typeface="Nunito"/>
            </a:endParaRPr>
          </a:p>
          <a:p>
            <a:pPr marL="114288" lvl="0" algn="ctr" defTabSz="914400">
              <a:spcBef>
                <a:spcPts val="360"/>
              </a:spcBef>
              <a:buClr>
                <a:srgbClr val="000000"/>
              </a:buClr>
              <a:buSzPts val="1800"/>
            </a:pPr>
            <a:r>
              <a:rPr lang="ru-RU" sz="5400" b="1" i="1" kern="0" dirty="0" smtClean="0">
                <a:solidFill>
                  <a:schemeClr val="tx2"/>
                </a:solidFill>
                <a:ea typeface="Nunito"/>
                <a:cs typeface="Nunito"/>
                <a:sym typeface="Nunito"/>
              </a:rPr>
              <a:t>з </a:t>
            </a:r>
            <a:r>
              <a:rPr lang="ru-RU" sz="5400" b="1" i="1" kern="0" dirty="0">
                <a:solidFill>
                  <a:schemeClr val="tx2"/>
                </a:solidFill>
                <a:ea typeface="Nunito"/>
                <a:cs typeface="Nunito"/>
                <a:sym typeface="Nunito"/>
              </a:rPr>
              <a:t>вас за</a:t>
            </a:r>
            <a:endParaRPr lang="ru-RU" sz="5400" b="1" i="1" kern="0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  <a:p>
            <a:pPr marL="114288" lvl="0" algn="ctr" defTabSz="914400">
              <a:spcBef>
                <a:spcPts val="360"/>
              </a:spcBef>
              <a:buClr>
                <a:srgbClr val="000000"/>
              </a:buClr>
              <a:buSzPts val="1800"/>
            </a:pPr>
            <a:r>
              <a:rPr lang="ru-RU" sz="5400" b="1" i="1" kern="0" dirty="0">
                <a:solidFill>
                  <a:schemeClr val="tx2"/>
                </a:solidFill>
                <a:ea typeface="Nunito"/>
                <a:cs typeface="Nunito"/>
                <a:sym typeface="Nunito"/>
              </a:rPr>
              <a:t> участь,</a:t>
            </a:r>
            <a:endParaRPr lang="ru-RU" sz="5400" b="1" i="1" kern="0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  <a:p>
            <a:pPr marL="114288" lvl="0" algn="ctr" defTabSz="914400">
              <a:spcBef>
                <a:spcPts val="360"/>
              </a:spcBef>
              <a:buClr>
                <a:srgbClr val="000000"/>
              </a:buClr>
              <a:buSzPts val="1800"/>
            </a:pPr>
            <a:r>
              <a:rPr lang="ru-RU" sz="5400" b="1" i="1" kern="0" dirty="0">
                <a:solidFill>
                  <a:schemeClr val="tx2"/>
                </a:solidFill>
                <a:ea typeface="Nunito"/>
                <a:cs typeface="Nunito"/>
                <a:sym typeface="Nunito"/>
              </a:rPr>
              <a:t> роботу,</a:t>
            </a:r>
            <a:endParaRPr lang="ru-RU" sz="5400" b="1" i="1" kern="0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  <a:p>
            <a:pPr marL="114288" lvl="0" algn="ctr" defTabSz="914400">
              <a:spcBef>
                <a:spcPts val="360"/>
              </a:spcBef>
              <a:buClr>
                <a:srgbClr val="000000"/>
              </a:buClr>
              <a:buSzPts val="1800"/>
            </a:pPr>
            <a:r>
              <a:rPr lang="ru-RU" sz="5400" b="1" i="1" kern="0" dirty="0">
                <a:solidFill>
                  <a:schemeClr val="tx2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sz="5400" b="1" i="1" kern="0" dirty="0" err="1">
                <a:solidFill>
                  <a:schemeClr val="tx2"/>
                </a:solidFill>
                <a:ea typeface="Nunito"/>
                <a:cs typeface="Nunito"/>
                <a:sym typeface="Nunito"/>
              </a:rPr>
              <a:t>світло</a:t>
            </a:r>
            <a:r>
              <a:rPr lang="ru-RU" sz="5400" b="1" i="1" kern="0" dirty="0">
                <a:solidFill>
                  <a:schemeClr val="tx2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sz="5400" b="1" i="1" kern="0" dirty="0" smtClean="0">
                <a:solidFill>
                  <a:schemeClr val="tx2"/>
                </a:solidFill>
                <a:ea typeface="Nunito"/>
                <a:cs typeface="Nunito"/>
                <a:sym typeface="Nunito"/>
              </a:rPr>
              <a:t>  </a:t>
            </a:r>
            <a:r>
              <a:rPr lang="ru-RU" sz="5400" b="1" i="1" kern="0" dirty="0" err="1" smtClean="0">
                <a:solidFill>
                  <a:schemeClr val="tx2"/>
                </a:solidFill>
                <a:ea typeface="Nunito"/>
                <a:cs typeface="Nunito"/>
                <a:sym typeface="Nunito"/>
              </a:rPr>
              <a:t>дитячих</a:t>
            </a:r>
            <a:r>
              <a:rPr lang="ru-RU" sz="5400" b="1" i="1" kern="0" dirty="0" smtClean="0">
                <a:solidFill>
                  <a:schemeClr val="tx2"/>
                </a:solidFill>
                <a:ea typeface="Nunito"/>
                <a:cs typeface="Nunito"/>
                <a:sym typeface="Nunito"/>
              </a:rPr>
              <a:t> </a:t>
            </a:r>
            <a:r>
              <a:rPr lang="ru-RU" sz="5400" b="1" i="1" kern="0" dirty="0" err="1">
                <a:solidFill>
                  <a:schemeClr val="tx2"/>
                </a:solidFill>
                <a:ea typeface="Nunito"/>
                <a:cs typeface="Nunito"/>
                <a:sym typeface="Nunito"/>
              </a:rPr>
              <a:t>сердець</a:t>
            </a:r>
            <a:r>
              <a:rPr lang="ru-RU" sz="5400" b="1" i="1" kern="0" dirty="0">
                <a:solidFill>
                  <a:schemeClr val="tx2"/>
                </a:solidFill>
                <a:ea typeface="Nunito"/>
                <a:cs typeface="Nunito"/>
                <a:sym typeface="Nunito"/>
              </a:rPr>
              <a:t>!!!</a:t>
            </a:r>
            <a:endParaRPr lang="ru-RU" sz="5400" b="1" i="1" kern="0" dirty="0">
              <a:solidFill>
                <a:schemeClr val="tx2"/>
              </a:solidFill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2181600626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xmlns="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Натуральные материалы">
  <a:themeElements>
    <a:clrScheme name="Натуральные материалы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Натуральные материалы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Натуральные материалы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622</TotalTime>
  <Words>562</Words>
  <Application>Microsoft Office PowerPoint</Application>
  <PresentationFormat>Произвольный</PresentationFormat>
  <Paragraphs>129</Paragraphs>
  <Slides>10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10</vt:i4>
      </vt:variant>
    </vt:vector>
  </HeadingPairs>
  <TitlesOfParts>
    <vt:vector size="12" baseType="lpstr">
      <vt:lpstr>Натуральные материалы</vt:lpstr>
      <vt:lpstr>1_Тема Office</vt:lpstr>
      <vt:lpstr>Презентация PowerPoint</vt:lpstr>
      <vt:lpstr>Порядок денний:</vt:lpstr>
      <vt:lpstr>Презентация PowerPoint</vt:lpstr>
      <vt:lpstr>Презентация PowerPoint</vt:lpstr>
      <vt:lpstr>Презентация PowerPoint</vt:lpstr>
      <vt:lpstr> «Затверджую»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Директор   Вовчанського ЗДО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(ясел-садка)  №1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Вовчанської міської ради Чугуївського району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Харківської області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Лариса ПЛУЖНІКОВА </vt:lpstr>
      <vt:lpstr>Презентация PowerPoint</vt:lpstr>
      <vt:lpstr>Раді, Вас, вітати на нашому сайті, залишайте відгуки! Навчаємось разом! https://yslasadok1.wixsite.com/my-site 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Батьківські збори група «ЧОМУСИКИ»    від 16.12.2022</dc:title>
  <dc:creator>Артем Пилипчатин</dc:creator>
  <cp:lastModifiedBy>PC</cp:lastModifiedBy>
  <cp:revision>59</cp:revision>
  <dcterms:created xsi:type="dcterms:W3CDTF">2022-12-15T08:58:45Z</dcterms:created>
  <dcterms:modified xsi:type="dcterms:W3CDTF">2026-02-10T13:23:26Z</dcterms:modified>
</cp:coreProperties>
</file>