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7" r:id="rId2"/>
    <p:sldId id="270" r:id="rId3"/>
    <p:sldId id="258" r:id="rId4"/>
    <p:sldId id="269" r:id="rId5"/>
    <p:sldId id="259" r:id="rId6"/>
    <p:sldId id="261" r:id="rId7"/>
    <p:sldId id="268" r:id="rId8"/>
    <p:sldId id="273" r:id="rId9"/>
    <p:sldId id="274" r:id="rId10"/>
    <p:sldId id="276" r:id="rId11"/>
    <p:sldId id="275" r:id="rId12"/>
    <p:sldId id="277" r:id="rId13"/>
    <p:sldId id="278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21A1E-5C1F-4124-90EE-131705A1D708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ABB95-56F7-4B9B-9B85-3663DDA819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943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1 загрузки\вытинанки\pptx-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4455" cy="6858000"/>
          </a:xfrm>
          <a:prstGeom prst="rect">
            <a:avLst/>
          </a:prstGeom>
          <a:noFill/>
        </p:spPr>
      </p:pic>
      <p:pic>
        <p:nvPicPr>
          <p:cNvPr id="3" name="Рисунок 2" descr="16281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0"/>
            <a:ext cx="1655742" cy="15698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43306" y="6000768"/>
            <a:ext cx="1500198" cy="57150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2020 </a:t>
            </a:r>
            <a:r>
              <a:rPr lang="ru-RU" b="1" dirty="0" smtClean="0">
                <a:solidFill>
                  <a:srgbClr val="002060"/>
                </a:solidFill>
              </a:rPr>
              <a:t>рік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3143248"/>
            <a:ext cx="4572032" cy="267765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</a:rPr>
              <a:t>Досвід</a:t>
            </a:r>
            <a:r>
              <a:rPr lang="ru-RU" sz="2800" b="1" dirty="0" smtClean="0">
                <a:solidFill>
                  <a:srgbClr val="002060"/>
                </a:solidFill>
              </a:rPr>
              <a:t> </a:t>
            </a:r>
            <a:r>
              <a:rPr lang="ru-RU" sz="2800" b="1" dirty="0" err="1" smtClean="0">
                <a:solidFill>
                  <a:srgbClr val="002060"/>
                </a:solidFill>
              </a:rPr>
              <a:t>використання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«СУ ДЖОК» </a:t>
            </a:r>
            <a:r>
              <a:rPr lang="ru-RU" sz="2800" b="1" dirty="0" err="1" smtClean="0">
                <a:solidFill>
                  <a:srgbClr val="002060"/>
                </a:solidFill>
              </a:rPr>
              <a:t>терапії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2800" b="1" dirty="0" err="1" smtClean="0">
                <a:solidFill>
                  <a:srgbClr val="002060"/>
                </a:solidFill>
              </a:rPr>
              <a:t>вихователями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2800" b="1" dirty="0" err="1" smtClean="0">
                <a:solidFill>
                  <a:srgbClr val="002060"/>
                </a:solidFill>
              </a:rPr>
              <a:t>Вовчанського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закладу </a:t>
            </a:r>
            <a:r>
              <a:rPr lang="ru-RU" sz="2800" b="1" dirty="0" err="1" smtClean="0">
                <a:solidFill>
                  <a:srgbClr val="002060"/>
                </a:solidFill>
              </a:rPr>
              <a:t>дошкіоьної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освіти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(</a:t>
            </a:r>
            <a:r>
              <a:rPr lang="ru-RU" sz="2800" b="1" dirty="0" err="1" smtClean="0">
                <a:solidFill>
                  <a:srgbClr val="002060"/>
                </a:solidFill>
              </a:rPr>
              <a:t>ясла-садок</a:t>
            </a:r>
            <a:r>
              <a:rPr lang="ru-RU" sz="2800" b="1" dirty="0" smtClean="0">
                <a:solidFill>
                  <a:srgbClr val="002060"/>
                </a:solidFill>
              </a:rPr>
              <a:t>)№ 1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1ac6a_55901ac5_ori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9" y="0"/>
            <a:ext cx="9039521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857488" y="0"/>
            <a:ext cx="6286512" cy="435769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rgbClr val="002060"/>
                </a:solidFill>
              </a:rPr>
              <a:t>Прийоми  Су – Джок терапії: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• масаж “ колючою </a:t>
            </a:r>
            <a:r>
              <a:rPr lang="uk-UA" b="1" dirty="0" err="1" smtClean="0">
                <a:solidFill>
                  <a:srgbClr val="002060"/>
                </a:solidFill>
              </a:rPr>
              <a:t>кулькою”</a:t>
            </a:r>
            <a:r>
              <a:rPr lang="uk-UA" b="1" dirty="0" smtClean="0">
                <a:solidFill>
                  <a:srgbClr val="002060"/>
                </a:solidFill>
              </a:rPr>
              <a:t> Су – Джок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• масаж еластичним кільцем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• масаж  гумовим м’ячиком з шипами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• кочення твердого м’ячика по зовнішні та внутрішній стороні кисті 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• колові рухи по долонях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• прямолінійні рухи по долонях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• </a:t>
            </a:r>
            <a:r>
              <a:rPr lang="uk-UA" b="1" dirty="0" err="1" smtClean="0">
                <a:solidFill>
                  <a:srgbClr val="002060"/>
                </a:solidFill>
              </a:rPr>
              <a:t>спіралевидні</a:t>
            </a:r>
            <a:r>
              <a:rPr lang="uk-UA" b="1" dirty="0" smtClean="0">
                <a:solidFill>
                  <a:srgbClr val="002060"/>
                </a:solidFill>
              </a:rPr>
              <a:t> рухи по долоні ( від кінчиків пальців до зап’ястка ) 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• розтирання ( циркулярне, граблеподібне, кругове)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• </a:t>
            </a:r>
            <a:r>
              <a:rPr lang="uk-UA" b="1" dirty="0" err="1" smtClean="0">
                <a:solidFill>
                  <a:srgbClr val="002060"/>
                </a:solidFill>
              </a:rPr>
              <a:t>погладжування</a:t>
            </a:r>
            <a:r>
              <a:rPr lang="uk-UA" b="1" dirty="0" smtClean="0">
                <a:solidFill>
                  <a:srgbClr val="002060"/>
                </a:solidFill>
              </a:rPr>
              <a:t> (легке, прямолінійне, зигзагоподібне)</a:t>
            </a:r>
          </a:p>
          <a:p>
            <a:r>
              <a:rPr lang="uk-UA" b="1" dirty="0" err="1" smtClean="0">
                <a:solidFill>
                  <a:srgbClr val="002060"/>
                </a:solidFill>
              </a:rPr>
              <a:t>•легке</a:t>
            </a:r>
            <a:r>
              <a:rPr lang="uk-UA" b="1" dirty="0" smtClean="0">
                <a:solidFill>
                  <a:srgbClr val="002060"/>
                </a:solidFill>
              </a:rPr>
              <a:t> поколювання подушечок пальців.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61" y="0"/>
            <a:ext cx="9155922" cy="6858000"/>
          </a:xfrm>
          <a:prstGeom prst="rect">
            <a:avLst/>
          </a:prstGeom>
        </p:spPr>
      </p:pic>
      <p:pic>
        <p:nvPicPr>
          <p:cNvPr id="4" name="Рисунок 3" descr="Су-Дж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2071678"/>
            <a:ext cx="2214578" cy="17145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7290" y="357166"/>
            <a:ext cx="6643734" cy="193899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</a:rPr>
              <a:t>Ця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технологія</a:t>
            </a:r>
            <a:r>
              <a:rPr lang="ru-RU" sz="2400" b="1" dirty="0" smtClean="0">
                <a:solidFill>
                  <a:srgbClr val="002060"/>
                </a:solidFill>
              </a:rPr>
              <a:t> </a:t>
            </a:r>
            <a:r>
              <a:rPr lang="ru-RU" sz="2400" b="1" u="sng" dirty="0" smtClean="0">
                <a:solidFill>
                  <a:srgbClr val="002060"/>
                </a:solidFill>
              </a:rPr>
              <a:t>не </a:t>
            </a:r>
            <a:r>
              <a:rPr lang="ru-RU" sz="2400" b="1" u="sng" dirty="0" err="1" smtClean="0">
                <a:solidFill>
                  <a:srgbClr val="002060"/>
                </a:solidFill>
              </a:rPr>
              <a:t>має</a:t>
            </a:r>
            <a:r>
              <a:rPr lang="ru-RU" sz="2400" b="1" u="sng" dirty="0" smtClean="0">
                <a:solidFill>
                  <a:srgbClr val="002060"/>
                </a:solidFill>
              </a:rPr>
              <a:t> </a:t>
            </a:r>
            <a:r>
              <a:rPr lang="ru-RU" sz="2400" b="1" u="sng" dirty="0" err="1" smtClean="0">
                <a:solidFill>
                  <a:srgbClr val="002060"/>
                </a:solidFill>
              </a:rPr>
              <a:t>протипоказань</a:t>
            </a:r>
            <a:r>
              <a:rPr lang="ru-RU" sz="2400" b="1" dirty="0" smtClean="0">
                <a:solidFill>
                  <a:srgbClr val="002060"/>
                </a:solidFill>
              </a:rPr>
              <a:t> до </a:t>
            </a:r>
            <a:r>
              <a:rPr lang="ru-RU" sz="2400" b="1" dirty="0" err="1" smtClean="0">
                <a:solidFill>
                  <a:srgbClr val="002060"/>
                </a:solidFill>
              </a:rPr>
              <a:t>застосування</a:t>
            </a:r>
            <a:r>
              <a:rPr lang="ru-RU" sz="2400" b="1" dirty="0" smtClean="0">
                <a:solidFill>
                  <a:srgbClr val="002060"/>
                </a:solidFill>
              </a:rPr>
              <a:t>, </a:t>
            </a:r>
            <a:r>
              <a:rPr lang="ru-RU" sz="2400" b="1" u="sng" dirty="0" smtClean="0">
                <a:solidFill>
                  <a:srgbClr val="002060"/>
                </a:solidFill>
              </a:rPr>
              <a:t>не </a:t>
            </a:r>
            <a:r>
              <a:rPr lang="ru-RU" sz="2400" b="1" u="sng" dirty="0" err="1" smtClean="0">
                <a:solidFill>
                  <a:srgbClr val="002060"/>
                </a:solidFill>
              </a:rPr>
              <a:t>завдає</a:t>
            </a:r>
            <a:r>
              <a:rPr lang="ru-RU" sz="2400" b="1" u="sng" dirty="0" smtClean="0">
                <a:solidFill>
                  <a:srgbClr val="002060"/>
                </a:solidFill>
              </a:rPr>
              <a:t> </a:t>
            </a:r>
            <a:r>
              <a:rPr lang="ru-RU" sz="2400" b="1" u="sng" dirty="0" err="1" smtClean="0">
                <a:solidFill>
                  <a:srgbClr val="002060"/>
                </a:solidFill>
              </a:rPr>
              <a:t>шкоди</a:t>
            </a:r>
            <a:r>
              <a:rPr lang="ru-RU" sz="2400" b="1" u="sng" dirty="0" smtClean="0">
                <a:solidFill>
                  <a:srgbClr val="002060"/>
                </a:solidFill>
              </a:rPr>
              <a:t> </a:t>
            </a:r>
            <a:r>
              <a:rPr lang="ru-RU" sz="2400" b="1" u="sng" dirty="0" err="1" smtClean="0">
                <a:solidFill>
                  <a:srgbClr val="002060"/>
                </a:solidFill>
              </a:rPr>
              <a:t>здоров’ю</a:t>
            </a:r>
            <a:r>
              <a:rPr lang="ru-RU" sz="2400" b="1" dirty="0" smtClean="0">
                <a:solidFill>
                  <a:srgbClr val="002060"/>
                </a:solidFill>
              </a:rPr>
              <a:t> при не правильному </a:t>
            </a:r>
            <a:r>
              <a:rPr lang="ru-RU" sz="2400" b="1" dirty="0" err="1" smtClean="0">
                <a:solidFill>
                  <a:srgbClr val="002060"/>
                </a:solidFill>
              </a:rPr>
              <a:t>здійсненні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масажу</a:t>
            </a:r>
            <a:r>
              <a:rPr lang="ru-RU" sz="2400" b="1" dirty="0" smtClean="0">
                <a:solidFill>
                  <a:srgbClr val="002060"/>
                </a:solidFill>
              </a:rPr>
              <a:t> вона просто не </a:t>
            </a:r>
            <a:r>
              <a:rPr lang="ru-RU" sz="2400" b="1" dirty="0" err="1" smtClean="0">
                <a:solidFill>
                  <a:srgbClr val="002060"/>
                </a:solidFill>
              </a:rPr>
              <a:t>ефективна</a:t>
            </a:r>
            <a:r>
              <a:rPr lang="ru-RU" sz="2400" b="1" dirty="0" smtClean="0">
                <a:solidFill>
                  <a:srgbClr val="002060"/>
                </a:solidFill>
              </a:rPr>
              <a:t>. </a:t>
            </a:r>
            <a:r>
              <a:rPr lang="ru-RU" sz="2400" b="1" dirty="0" err="1" smtClean="0">
                <a:solidFill>
                  <a:srgbClr val="002060"/>
                </a:solidFill>
              </a:rPr>
              <a:t>Обладнання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доступне</a:t>
            </a:r>
            <a:r>
              <a:rPr lang="ru-RU" sz="2400" b="1" dirty="0" smtClean="0">
                <a:solidFill>
                  <a:srgbClr val="002060"/>
                </a:solidFill>
              </a:rPr>
              <a:t> та </a:t>
            </a:r>
            <a:r>
              <a:rPr lang="ru-RU" sz="2400" b="1" dirty="0" err="1" smtClean="0">
                <a:solidFill>
                  <a:srgbClr val="002060"/>
                </a:solidFill>
              </a:rPr>
              <a:t>просте</a:t>
            </a:r>
            <a:r>
              <a:rPr lang="ru-RU" sz="2400" b="1" dirty="0" smtClean="0">
                <a:solidFill>
                  <a:srgbClr val="002060"/>
                </a:solidFill>
              </a:rPr>
              <a:t>  у </a:t>
            </a:r>
            <a:r>
              <a:rPr lang="ru-RU" sz="2400" b="1" dirty="0" err="1" smtClean="0">
                <a:solidFill>
                  <a:srgbClr val="002060"/>
                </a:solidFill>
              </a:rPr>
              <a:t>використанні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Picture 2" descr="D:\1 загрузки\вытинанки\-18-6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2" y="-3584"/>
            <a:ext cx="9139228" cy="6861584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357158" y="928670"/>
            <a:ext cx="8501122" cy="31432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cs typeface="Times New Roman" pitchFamily="18" charset="0"/>
              </a:rPr>
              <a:t>Переваги терапії су-джок</a:t>
            </a:r>
          </a:p>
          <a:p>
            <a:pPr>
              <a:buFont typeface="Wingdings" pitchFamily="2" charset="2"/>
              <a:buChar char="v"/>
            </a:pPr>
            <a:r>
              <a:rPr lang="uk-UA" sz="2000" b="1" dirty="0" smtClean="0">
                <a:solidFill>
                  <a:srgbClr val="002060"/>
                </a:solidFill>
                <a:cs typeface="Times New Roman" pitchFamily="18" charset="0"/>
              </a:rPr>
              <a:t>Безпечність – неправильне виконання вправ не завдає шкоди, воно неефективне</a:t>
            </a:r>
          </a:p>
          <a:p>
            <a:pPr>
              <a:buFont typeface="Wingdings" pitchFamily="2" charset="2"/>
              <a:buChar char="v"/>
            </a:pPr>
            <a:r>
              <a:rPr lang="uk-UA" sz="2000" b="1" dirty="0" smtClean="0">
                <a:solidFill>
                  <a:srgbClr val="002060"/>
                </a:solidFill>
                <a:cs typeface="Times New Roman" pitchFamily="18" charset="0"/>
              </a:rPr>
              <a:t> Простота – зазвичай використовують спеціальні </a:t>
            </a:r>
            <a:r>
              <a:rPr lang="uk-UA" sz="2000" b="1" dirty="0" err="1" smtClean="0">
                <a:solidFill>
                  <a:srgbClr val="002060"/>
                </a:solidFill>
                <a:cs typeface="Times New Roman" pitchFamily="18" charset="0"/>
              </a:rPr>
              <a:t>масажери</a:t>
            </a:r>
            <a:r>
              <a:rPr lang="uk-UA" sz="2000" b="1" dirty="0" smtClean="0">
                <a:solidFill>
                  <a:srgbClr val="002060"/>
                </a:solidFill>
                <a:cs typeface="Times New Roman" pitchFamily="18" charset="0"/>
              </a:rPr>
              <a:t>, а як що під рукою їх не має, то стимулювати біологічно активні точки можна будь чим</a:t>
            </a:r>
          </a:p>
          <a:p>
            <a:pPr>
              <a:buFont typeface="Wingdings" pitchFamily="2" charset="2"/>
              <a:buChar char="v"/>
            </a:pPr>
            <a:r>
              <a:rPr lang="uk-UA" sz="2000" b="1" dirty="0" smtClean="0">
                <a:solidFill>
                  <a:srgbClr val="002060"/>
                </a:solidFill>
                <a:cs typeface="Times New Roman" pitchFamily="18" charset="0"/>
              </a:rPr>
              <a:t> ефективність – якщо правильно визначити точки впливу, ефект настає протягом кількох хвилин</a:t>
            </a:r>
          </a:p>
          <a:p>
            <a:pPr>
              <a:buFont typeface="Wingdings" pitchFamily="2" charset="2"/>
              <a:buChar char="v"/>
            </a:pPr>
            <a:r>
              <a:rPr lang="uk-UA" sz="2000" b="1" dirty="0" smtClean="0">
                <a:solidFill>
                  <a:srgbClr val="002060"/>
                </a:solidFill>
                <a:cs typeface="Times New Roman" pitchFamily="18" charset="0"/>
              </a:rPr>
              <a:t>Універсальність – масаж можуть виконувати як медичні працівники, так і педагоги, батьки й діти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7" name="Рисунок 6" descr="pptx-5-63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39227" cy="6861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929058" y="2714620"/>
            <a:ext cx="5214942" cy="414338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rgbClr val="002060"/>
                </a:solidFill>
                <a:cs typeface="Times New Roman" pitchFamily="18" charset="0"/>
              </a:rPr>
              <a:t>Біологічно активні точки можна стимулювати олівцем з тупим грифелем, списаною кульковою ручкою, </a:t>
            </a:r>
            <a:r>
              <a:rPr lang="uk-UA" sz="2400" b="1" dirty="0" err="1" smtClean="0">
                <a:solidFill>
                  <a:srgbClr val="002060"/>
                </a:solidFill>
                <a:cs typeface="Times New Roman" pitchFamily="18" charset="0"/>
              </a:rPr>
              <a:t>дерев′яною</a:t>
            </a:r>
            <a:r>
              <a:rPr lang="uk-UA" sz="2400" b="1" dirty="0" smtClean="0">
                <a:solidFill>
                  <a:srgbClr val="002060"/>
                </a:solidFill>
                <a:cs typeface="Times New Roman" pitchFamily="18" charset="0"/>
              </a:rPr>
              <a:t> загостреною паличкою, сірником, нігтем. Стануть у пригоді й горошинки чорного перцю, зернятка гречки, насіння гороху, квасолі, сочевиці, редиски, буряків, яблук.</a:t>
            </a:r>
            <a:endParaRPr lang="ru-RU" sz="2400" b="1" dirty="0" smtClean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42844" y="1428736"/>
            <a:ext cx="4143404" cy="51435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 smtClean="0">
                <a:cs typeface="Times New Roman" pitchFamily="18" charset="0"/>
              </a:rPr>
              <a:t>Терапія</a:t>
            </a:r>
            <a:r>
              <a:rPr lang="ru-RU" sz="2400" b="1" dirty="0" smtClean="0">
                <a:cs typeface="Times New Roman" pitchFamily="18" charset="0"/>
              </a:rPr>
              <a:t> </a:t>
            </a:r>
            <a:r>
              <a:rPr lang="ru-RU" sz="2400" b="1" dirty="0" err="1" smtClean="0">
                <a:cs typeface="Times New Roman" pitchFamily="18" charset="0"/>
              </a:rPr>
              <a:t>су-джок</a:t>
            </a:r>
            <a:r>
              <a:rPr lang="ru-RU" sz="2400" b="1" dirty="0" smtClean="0">
                <a:cs typeface="Times New Roman" pitchFamily="18" charset="0"/>
              </a:rPr>
              <a:t> </a:t>
            </a:r>
            <a:r>
              <a:rPr lang="ru-RU" sz="2400" b="1" dirty="0" err="1" smtClean="0">
                <a:cs typeface="Times New Roman" pitchFamily="18" charset="0"/>
              </a:rPr>
              <a:t>підвищує</a:t>
            </a:r>
            <a:r>
              <a:rPr lang="ru-RU" sz="2400" b="1" dirty="0" smtClean="0">
                <a:cs typeface="Times New Roman" pitchFamily="18" charset="0"/>
              </a:rPr>
              <a:t> </a:t>
            </a:r>
            <a:r>
              <a:rPr lang="ru-RU" sz="2400" b="1" dirty="0" err="1" smtClean="0">
                <a:cs typeface="Times New Roman" pitchFamily="18" charset="0"/>
              </a:rPr>
              <a:t>захисні</a:t>
            </a:r>
            <a:r>
              <a:rPr lang="ru-RU" sz="2400" b="1" dirty="0" smtClean="0">
                <a:cs typeface="Times New Roman" pitchFamily="18" charset="0"/>
              </a:rPr>
              <a:t> </a:t>
            </a:r>
            <a:r>
              <a:rPr lang="ru-RU" sz="2400" b="1" dirty="0" err="1" smtClean="0">
                <a:cs typeface="Times New Roman" pitchFamily="18" charset="0"/>
              </a:rPr>
              <a:t>сили</a:t>
            </a:r>
            <a:r>
              <a:rPr lang="ru-RU" sz="2400" b="1" dirty="0" smtClean="0">
                <a:cs typeface="Times New Roman" pitchFamily="18" charset="0"/>
              </a:rPr>
              <a:t> </a:t>
            </a:r>
            <a:r>
              <a:rPr lang="ru-RU" sz="2400" b="1" dirty="0" err="1" smtClean="0">
                <a:cs typeface="Times New Roman" pitchFamily="18" charset="0"/>
              </a:rPr>
              <a:t>дитячого</a:t>
            </a:r>
            <a:r>
              <a:rPr lang="ru-RU" sz="2400" b="1" dirty="0" smtClean="0">
                <a:cs typeface="Times New Roman" pitchFamily="18" charset="0"/>
              </a:rPr>
              <a:t> </a:t>
            </a:r>
            <a:r>
              <a:rPr lang="ru-RU" sz="2400" b="1" dirty="0" err="1" smtClean="0">
                <a:cs typeface="Times New Roman" pitchFamily="18" charset="0"/>
              </a:rPr>
              <a:t>організму</a:t>
            </a:r>
            <a:r>
              <a:rPr lang="ru-RU" sz="2400" b="1" dirty="0" smtClean="0">
                <a:cs typeface="Times New Roman" pitchFamily="18" charset="0"/>
              </a:rPr>
              <a:t>, </a:t>
            </a:r>
            <a:r>
              <a:rPr lang="ru-RU" sz="2400" b="1" dirty="0" err="1" smtClean="0">
                <a:cs typeface="Times New Roman" pitchFamily="18" charset="0"/>
              </a:rPr>
              <a:t>фізичну</a:t>
            </a:r>
            <a:r>
              <a:rPr lang="ru-RU" sz="2400" b="1" dirty="0" smtClean="0">
                <a:cs typeface="Times New Roman" pitchFamily="18" charset="0"/>
              </a:rPr>
              <a:t> </a:t>
            </a:r>
            <a:r>
              <a:rPr lang="ru-RU" sz="2400" b="1" dirty="0" err="1" smtClean="0">
                <a:cs typeface="Times New Roman" pitchFamily="18" charset="0"/>
              </a:rPr>
              <a:t>й</a:t>
            </a:r>
            <a:r>
              <a:rPr lang="ru-RU" sz="2400" b="1" dirty="0" smtClean="0">
                <a:cs typeface="Times New Roman" pitchFamily="18" charset="0"/>
              </a:rPr>
              <a:t> </a:t>
            </a:r>
            <a:r>
              <a:rPr lang="ru-RU" sz="2400" b="1" dirty="0" err="1" smtClean="0">
                <a:cs typeface="Times New Roman" pitchFamily="18" charset="0"/>
              </a:rPr>
              <a:t>розумову</a:t>
            </a:r>
            <a:r>
              <a:rPr lang="ru-RU" sz="2400" b="1" dirty="0" smtClean="0">
                <a:cs typeface="Times New Roman" pitchFamily="18" charset="0"/>
              </a:rPr>
              <a:t> </a:t>
            </a:r>
            <a:r>
              <a:rPr lang="ru-RU" sz="2400" b="1" dirty="0" err="1" smtClean="0">
                <a:cs typeface="Times New Roman" pitchFamily="18" charset="0"/>
              </a:rPr>
              <a:t>працездатність</a:t>
            </a:r>
            <a:r>
              <a:rPr lang="ru-RU" sz="2400" b="1" dirty="0" smtClean="0">
                <a:cs typeface="Times New Roman" pitchFamily="18" charset="0"/>
              </a:rPr>
              <a:t>, </a:t>
            </a:r>
            <a:r>
              <a:rPr lang="ru-RU" sz="2400" b="1" dirty="0" err="1" smtClean="0">
                <a:cs typeface="Times New Roman" pitchFamily="18" charset="0"/>
              </a:rPr>
              <a:t>активізує</a:t>
            </a:r>
            <a:r>
              <a:rPr lang="ru-RU" sz="2400" b="1" dirty="0" smtClean="0">
                <a:cs typeface="Times New Roman" pitchFamily="18" charset="0"/>
              </a:rPr>
              <a:t> </a:t>
            </a:r>
            <a:r>
              <a:rPr lang="ru-RU" sz="2400" b="1" dirty="0" err="1" smtClean="0">
                <a:cs typeface="Times New Roman" pitchFamily="18" charset="0"/>
              </a:rPr>
              <a:t>психічні</a:t>
            </a:r>
            <a:r>
              <a:rPr lang="ru-RU" sz="2400" b="1" dirty="0" smtClean="0">
                <a:cs typeface="Times New Roman" pitchFamily="18" charset="0"/>
              </a:rPr>
              <a:t> </a:t>
            </a:r>
            <a:r>
              <a:rPr lang="ru-RU" sz="2400" b="1" dirty="0" err="1" smtClean="0">
                <a:cs typeface="Times New Roman" pitchFamily="18" charset="0"/>
              </a:rPr>
              <a:t>процеси</a:t>
            </a:r>
            <a:r>
              <a:rPr lang="ru-RU" sz="2400" b="1" dirty="0" smtClean="0">
                <a:cs typeface="Times New Roman" pitchFamily="18" charset="0"/>
              </a:rPr>
              <a:t>, </a:t>
            </a:r>
            <a:r>
              <a:rPr lang="ru-RU" sz="2400" b="1" dirty="0" err="1" smtClean="0">
                <a:cs typeface="Times New Roman" pitchFamily="18" charset="0"/>
              </a:rPr>
              <a:t>стимулює</a:t>
            </a:r>
            <a:r>
              <a:rPr lang="ru-RU" sz="2400" b="1" dirty="0" smtClean="0">
                <a:cs typeface="Times New Roman" pitchFamily="18" charset="0"/>
              </a:rPr>
              <a:t> </a:t>
            </a:r>
            <a:r>
              <a:rPr lang="ru-RU" sz="2400" b="1" dirty="0" err="1" smtClean="0">
                <a:cs typeface="Times New Roman" pitchFamily="18" charset="0"/>
              </a:rPr>
              <a:t>розвиток</a:t>
            </a:r>
            <a:r>
              <a:rPr lang="ru-RU" sz="2400" b="1" dirty="0" smtClean="0">
                <a:cs typeface="Times New Roman" pitchFamily="18" charset="0"/>
              </a:rPr>
              <a:t> </a:t>
            </a:r>
            <a:r>
              <a:rPr lang="ru-RU" sz="2400" b="1" dirty="0" err="1" smtClean="0">
                <a:cs typeface="Times New Roman" pitchFamily="18" charset="0"/>
              </a:rPr>
              <a:t>мовлення</a:t>
            </a:r>
            <a:r>
              <a:rPr lang="ru-RU" sz="2400" b="1" dirty="0" smtClean="0">
                <a:cs typeface="Times New Roman" pitchFamily="18" charset="0"/>
              </a:rPr>
              <a:t>. </a:t>
            </a:r>
            <a:r>
              <a:rPr lang="ru-RU" sz="2400" b="1" dirty="0" err="1" smtClean="0">
                <a:cs typeface="Times New Roman" pitchFamily="18" charset="0"/>
              </a:rPr>
              <a:t>Окрім</a:t>
            </a:r>
            <a:r>
              <a:rPr lang="ru-RU" sz="2400" b="1" dirty="0" smtClean="0">
                <a:cs typeface="Times New Roman" pitchFamily="18" charset="0"/>
              </a:rPr>
              <a:t> того, вона </a:t>
            </a:r>
            <a:r>
              <a:rPr lang="ru-RU" sz="2400" b="1" dirty="0" err="1" smtClean="0">
                <a:cs typeface="Times New Roman" pitchFamily="18" charset="0"/>
              </a:rPr>
              <a:t>зацікавлює</a:t>
            </a:r>
            <a:r>
              <a:rPr lang="ru-RU" sz="2400" b="1" dirty="0" smtClean="0">
                <a:cs typeface="Times New Roman" pitchFamily="18" charset="0"/>
              </a:rPr>
              <a:t> </a:t>
            </a:r>
            <a:r>
              <a:rPr lang="ru-RU" sz="2400" b="1" dirty="0" err="1" smtClean="0">
                <a:cs typeface="Times New Roman" pitchFamily="18" charset="0"/>
              </a:rPr>
              <a:t>дітей</a:t>
            </a:r>
            <a:r>
              <a:rPr lang="ru-RU" sz="2400" b="1" dirty="0" smtClean="0">
                <a:cs typeface="Times New Roman" pitchFamily="18" charset="0"/>
              </a:rPr>
              <a:t> </a:t>
            </a:r>
            <a:r>
              <a:rPr lang="ru-RU" sz="2400" b="1" dirty="0" err="1" smtClean="0">
                <a:cs typeface="Times New Roman" pitchFamily="18" charset="0"/>
              </a:rPr>
              <a:t>турбуватися</a:t>
            </a:r>
            <a:r>
              <a:rPr lang="ru-RU" sz="2400" b="1" dirty="0" smtClean="0">
                <a:cs typeface="Times New Roman" pitchFamily="18" charset="0"/>
              </a:rPr>
              <a:t> про </a:t>
            </a:r>
            <a:r>
              <a:rPr lang="ru-RU" sz="2400" b="1" dirty="0" err="1" smtClean="0">
                <a:cs typeface="Times New Roman" pitchFamily="18" charset="0"/>
              </a:rPr>
              <a:t>своє</a:t>
            </a:r>
            <a:r>
              <a:rPr lang="ru-RU" sz="2400" b="1" dirty="0" smtClean="0">
                <a:cs typeface="Times New Roman" pitchFamily="18" charset="0"/>
              </a:rPr>
              <a:t> </a:t>
            </a:r>
            <a:r>
              <a:rPr lang="ru-RU" sz="2400" b="1" dirty="0" err="1" smtClean="0">
                <a:cs typeface="Times New Roman" pitchFamily="18" charset="0"/>
              </a:rPr>
              <a:t>здоров’я</a:t>
            </a:r>
            <a:r>
              <a:rPr lang="ru-RU" sz="2400" b="1" dirty="0" smtClean="0">
                <a:cs typeface="Times New Roman" pitchFamily="18" charset="0"/>
              </a:rPr>
              <a:t>. Ми </a:t>
            </a:r>
            <a:r>
              <a:rPr lang="ru-RU" sz="2400" b="1" dirty="0" err="1" smtClean="0">
                <a:cs typeface="Times New Roman" pitchFamily="18" charset="0"/>
              </a:rPr>
              <a:t>впевнилися</a:t>
            </a:r>
            <a:r>
              <a:rPr lang="ru-RU" sz="2400" b="1" dirty="0" smtClean="0">
                <a:cs typeface="Times New Roman" pitchFamily="18" charset="0"/>
              </a:rPr>
              <a:t> в </a:t>
            </a:r>
            <a:r>
              <a:rPr lang="ru-RU" sz="2400" b="1" dirty="0" err="1" smtClean="0">
                <a:cs typeface="Times New Roman" pitchFamily="18" charset="0"/>
              </a:rPr>
              <a:t>цьому</a:t>
            </a:r>
            <a:r>
              <a:rPr lang="ru-RU" sz="2400" b="1" dirty="0" smtClean="0">
                <a:cs typeface="Times New Roman" pitchFamily="18" charset="0"/>
              </a:rPr>
              <a:t>, </a:t>
            </a:r>
            <a:r>
              <a:rPr lang="ru-RU" sz="2400" b="1" dirty="0" err="1" smtClean="0">
                <a:cs typeface="Times New Roman" pitchFamily="18" charset="0"/>
              </a:rPr>
              <a:t>переконайтеся</a:t>
            </a:r>
            <a:r>
              <a:rPr lang="ru-RU" sz="2400" b="1" dirty="0" smtClean="0">
                <a:cs typeface="Times New Roman" pitchFamily="18" charset="0"/>
              </a:rPr>
              <a:t> </a:t>
            </a:r>
            <a:r>
              <a:rPr lang="ru-RU" sz="2400" b="1" dirty="0" err="1" smtClean="0">
                <a:cs typeface="Times New Roman" pitchFamily="18" charset="0"/>
              </a:rPr>
              <a:t>і</a:t>
            </a:r>
            <a:r>
              <a:rPr lang="ru-RU" sz="2400" b="1" dirty="0" smtClean="0">
                <a:cs typeface="Times New Roman" pitchFamily="18" charset="0"/>
              </a:rPr>
              <a:t> </a:t>
            </a:r>
            <a:r>
              <a:rPr lang="ru-RU" sz="2400" b="1" dirty="0" err="1" smtClean="0">
                <a:cs typeface="Times New Roman" pitchFamily="18" charset="0"/>
              </a:rPr>
              <a:t>ви</a:t>
            </a:r>
            <a:r>
              <a:rPr lang="ru-RU" sz="2400" b="1" dirty="0" smtClean="0">
                <a:cs typeface="Times New Roman" pitchFamily="18" charset="0"/>
              </a:rPr>
              <a:t>.</a:t>
            </a:r>
          </a:p>
          <a:p>
            <a:r>
              <a:rPr lang="ru-RU" sz="2400" b="1" dirty="0" smtClean="0">
                <a:cs typeface="Times New Roman" pitchFamily="18" charset="0"/>
              </a:rPr>
              <a:t> </a:t>
            </a:r>
            <a:endParaRPr lang="ru-RU" sz="2400" b="1" dirty="0"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1214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87868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Велика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л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юбов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рироди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людини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її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ух,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мають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бути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донесені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людські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серця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розум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тоді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люди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зможуть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бути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здоровими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використовуючи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цю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систему.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 загрузки\вытинанки\-1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-3584"/>
            <a:ext cx="9139228" cy="6861584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142976" y="1071546"/>
            <a:ext cx="7572428" cy="785818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i="1" dirty="0" smtClean="0">
                <a:solidFill>
                  <a:srgbClr val="7030A0"/>
                </a:solidFill>
              </a:rPr>
              <a:t>Будьте   здорові!</a:t>
            </a:r>
            <a:endParaRPr lang="ru-RU" sz="4400" b="1" i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нетр. мет. озд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33" y="2000240"/>
            <a:ext cx="7579819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1 загрузки\вытинанки\127-13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1 загрузки\вытинанки\pptx-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4"/>
            <a:ext cx="9143999" cy="686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1 загрузки\вытинанки\zdoroviesber-tehnologii-1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4"/>
            <a:ext cx="9143999" cy="6865166"/>
          </a:xfrm>
          <a:prstGeom prst="rect">
            <a:avLst/>
          </a:prstGeom>
          <a:noFill/>
        </p:spPr>
      </p:pic>
      <p:pic>
        <p:nvPicPr>
          <p:cNvPr id="2" name="Picture 2" descr="D:\1 загрузки\вытинанки\-16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143504" cy="3607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1 загрузки\вытинанки\pptx-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4"/>
            <a:ext cx="9143999" cy="686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1 загрузки\вытинанки\pptx-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4"/>
            <a:ext cx="9143999" cy="686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 загрузки\вытинанки\-1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-3584"/>
            <a:ext cx="9139228" cy="68615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142985"/>
            <a:ext cx="9144000" cy="292895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</a:rPr>
              <a:t>Су-Джок</a:t>
            </a:r>
            <a:r>
              <a:rPr lang="ru-RU" sz="2400" b="1" dirty="0" smtClean="0">
                <a:solidFill>
                  <a:srgbClr val="002060"/>
                </a:solidFill>
              </a:rPr>
              <a:t>  </a:t>
            </a:r>
            <a:r>
              <a:rPr lang="ru-RU" sz="2400" b="1" dirty="0" err="1" smtClean="0">
                <a:solidFill>
                  <a:srgbClr val="002060"/>
                </a:solidFill>
              </a:rPr>
              <a:t>терапія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здійснюється</a:t>
            </a:r>
            <a:r>
              <a:rPr lang="ru-RU" sz="2400" b="1" dirty="0" smtClean="0">
                <a:solidFill>
                  <a:srgbClr val="002060"/>
                </a:solidFill>
              </a:rPr>
              <a:t> за </a:t>
            </a:r>
            <a:r>
              <a:rPr lang="ru-RU" sz="2400" b="1" dirty="0" err="1" smtClean="0">
                <a:solidFill>
                  <a:srgbClr val="002060"/>
                </a:solidFill>
              </a:rPr>
              <a:t>допомогою</a:t>
            </a:r>
            <a:r>
              <a:rPr lang="ru-RU" sz="2400" b="1" dirty="0" smtClean="0">
                <a:solidFill>
                  <a:srgbClr val="002060"/>
                </a:solidFill>
              </a:rPr>
              <a:t> такого </a:t>
            </a:r>
            <a:r>
              <a:rPr lang="ru-RU" sz="2400" b="1" dirty="0" err="1" smtClean="0">
                <a:solidFill>
                  <a:srgbClr val="002060"/>
                </a:solidFill>
              </a:rPr>
              <a:t>обладнання</a:t>
            </a:r>
            <a:r>
              <a:rPr lang="ru-RU" sz="2400" b="1" dirty="0" smtClean="0">
                <a:solidFill>
                  <a:srgbClr val="002060"/>
                </a:solidFill>
              </a:rPr>
              <a:t>,  як  </a:t>
            </a:r>
            <a:r>
              <a:rPr lang="ru-RU" sz="2400" b="1" dirty="0" err="1" smtClean="0">
                <a:solidFill>
                  <a:srgbClr val="002060"/>
                </a:solidFill>
              </a:rPr>
              <a:t>масажні</a:t>
            </a:r>
            <a:r>
              <a:rPr lang="ru-RU" sz="2400" b="1" dirty="0" smtClean="0">
                <a:solidFill>
                  <a:srgbClr val="002060"/>
                </a:solidFill>
              </a:rPr>
              <a:t>  </a:t>
            </a:r>
            <a:r>
              <a:rPr lang="ru-RU" sz="2400" b="1" dirty="0" err="1" smtClean="0">
                <a:solidFill>
                  <a:srgbClr val="002060"/>
                </a:solidFill>
              </a:rPr>
              <a:t>палички</a:t>
            </a:r>
            <a:r>
              <a:rPr lang="ru-RU" sz="2400" b="1" dirty="0" smtClean="0">
                <a:solidFill>
                  <a:srgbClr val="002060"/>
                </a:solidFill>
              </a:rPr>
              <a:t>,  </a:t>
            </a:r>
            <a:r>
              <a:rPr lang="ru-RU" sz="2400" b="1" dirty="0" err="1" smtClean="0">
                <a:solidFill>
                  <a:srgbClr val="002060"/>
                </a:solidFill>
              </a:rPr>
              <a:t>кільця</a:t>
            </a:r>
            <a:r>
              <a:rPr lang="ru-RU" sz="2400" b="1" dirty="0" smtClean="0">
                <a:solidFill>
                  <a:srgbClr val="002060"/>
                </a:solidFill>
              </a:rPr>
              <a:t>,  «</a:t>
            </a:r>
            <a:r>
              <a:rPr lang="ru-RU" sz="2400" b="1" dirty="0" err="1" smtClean="0">
                <a:solidFill>
                  <a:srgbClr val="002060"/>
                </a:solidFill>
              </a:rPr>
              <a:t>каштанчики</a:t>
            </a:r>
            <a:r>
              <a:rPr lang="ru-RU" sz="2400" b="1" dirty="0" smtClean="0">
                <a:solidFill>
                  <a:srgbClr val="002060"/>
                </a:solidFill>
              </a:rPr>
              <a:t>» («</a:t>
            </a:r>
            <a:r>
              <a:rPr lang="ru-RU" sz="2400" b="1" dirty="0" err="1" smtClean="0">
                <a:solidFill>
                  <a:srgbClr val="002060"/>
                </a:solidFill>
              </a:rPr>
              <a:t>їжачки</a:t>
            </a:r>
            <a:r>
              <a:rPr lang="ru-RU" sz="2400" b="1" dirty="0" smtClean="0">
                <a:solidFill>
                  <a:srgbClr val="002060"/>
                </a:solidFill>
              </a:rPr>
              <a:t>»).</a:t>
            </a:r>
          </a:p>
          <a:p>
            <a:r>
              <a:rPr lang="ru-RU" sz="2400" b="1" dirty="0" err="1" smtClean="0">
                <a:solidFill>
                  <a:srgbClr val="002060"/>
                </a:solidFill>
              </a:rPr>
              <a:t>Масаж</a:t>
            </a:r>
            <a:r>
              <a:rPr lang="ru-RU" sz="2400" b="1" dirty="0" smtClean="0">
                <a:solidFill>
                  <a:srgbClr val="002060"/>
                </a:solidFill>
              </a:rPr>
              <a:t> проводиться 2-3 рази </a:t>
            </a:r>
            <a:r>
              <a:rPr lang="ru-RU" sz="2400" b="1" dirty="0" err="1" smtClean="0">
                <a:solidFill>
                  <a:srgbClr val="002060"/>
                </a:solidFill>
              </a:rPr>
              <a:t>протягом</a:t>
            </a:r>
            <a:r>
              <a:rPr lang="ru-RU" sz="2400" b="1" dirty="0" smtClean="0">
                <a:solidFill>
                  <a:srgbClr val="002060"/>
                </a:solidFill>
              </a:rPr>
              <a:t> дня, </a:t>
            </a:r>
            <a:r>
              <a:rPr lang="ru-RU" sz="2400" b="1" dirty="0" err="1" smtClean="0">
                <a:solidFill>
                  <a:srgbClr val="002060"/>
                </a:solidFill>
              </a:rPr>
              <a:t>тривалість</a:t>
            </a:r>
            <a:r>
              <a:rPr lang="ru-RU" sz="2400" b="1" dirty="0" smtClean="0">
                <a:solidFill>
                  <a:srgbClr val="002060"/>
                </a:solidFill>
              </a:rPr>
              <a:t> – </a:t>
            </a:r>
            <a:r>
              <a:rPr lang="ru-RU" sz="2400" b="1" dirty="0" err="1" smtClean="0">
                <a:solidFill>
                  <a:srgbClr val="002060"/>
                </a:solidFill>
              </a:rPr>
              <a:t>від</a:t>
            </a:r>
            <a:r>
              <a:rPr lang="ru-RU" sz="2400" b="1" dirty="0" smtClean="0">
                <a:solidFill>
                  <a:srgbClr val="002060"/>
                </a:solidFill>
              </a:rPr>
              <a:t> 5 до 15хвилин.</a:t>
            </a:r>
          </a:p>
          <a:p>
            <a:r>
              <a:rPr lang="ru-RU" sz="2400" b="1" dirty="0" err="1" smtClean="0">
                <a:solidFill>
                  <a:srgbClr val="002060"/>
                </a:solidFill>
              </a:rPr>
              <a:t>Комплекси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вправ</a:t>
            </a:r>
            <a:r>
              <a:rPr lang="ru-RU" sz="2400" b="1" dirty="0" smtClean="0">
                <a:solidFill>
                  <a:srgbClr val="002060"/>
                </a:solidFill>
              </a:rPr>
              <a:t>  </a:t>
            </a:r>
            <a:r>
              <a:rPr lang="ru-RU" sz="2400" b="1" dirty="0" err="1" smtClean="0">
                <a:solidFill>
                  <a:srgbClr val="002060"/>
                </a:solidFill>
              </a:rPr>
              <a:t>виконуються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під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релаксаційні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музичні</a:t>
            </a:r>
            <a:r>
              <a:rPr lang="ru-RU" sz="2400" b="1" dirty="0" smtClean="0">
                <a:solidFill>
                  <a:srgbClr val="002060"/>
                </a:solidFill>
              </a:rPr>
              <a:t> твори, у </a:t>
            </a:r>
            <a:r>
              <a:rPr lang="ru-RU" sz="2400" b="1" dirty="0" err="1" smtClean="0">
                <a:solidFill>
                  <a:srgbClr val="002060"/>
                </a:solidFill>
              </a:rPr>
              <a:t>формі</a:t>
            </a:r>
            <a:r>
              <a:rPr lang="ru-RU" sz="2400" b="1" dirty="0" smtClean="0">
                <a:solidFill>
                  <a:srgbClr val="002060"/>
                </a:solidFill>
              </a:rPr>
              <a:t>  </a:t>
            </a:r>
            <a:r>
              <a:rPr lang="ru-RU" sz="2400" b="1" dirty="0" err="1" smtClean="0">
                <a:solidFill>
                  <a:srgbClr val="002060"/>
                </a:solidFill>
              </a:rPr>
              <a:t>ігор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казок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віршів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3" y="4071942"/>
            <a:ext cx="2857488" cy="2786058"/>
          </a:xfrm>
          <a:prstGeom prst="rect">
            <a:avLst/>
          </a:prstGeom>
        </p:spPr>
      </p:pic>
      <p:pic>
        <p:nvPicPr>
          <p:cNvPr id="6" name="Рисунок 5" descr="1274160329_w640_h640_cid836676_pid754469089-5ecf05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071942"/>
            <a:ext cx="2928926" cy="2786058"/>
          </a:xfrm>
          <a:prstGeom prst="rect">
            <a:avLst/>
          </a:prstGeom>
        </p:spPr>
      </p:pic>
      <p:pic>
        <p:nvPicPr>
          <p:cNvPr id="7" name="Рисунок 6" descr="суджок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049" y="4071942"/>
            <a:ext cx="3714777" cy="2786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user_file_5bdd6b51ab8ca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286908" cy="31700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2060"/>
                </a:solidFill>
              </a:rPr>
              <a:t>Розпочинати</a:t>
            </a:r>
            <a:r>
              <a:rPr lang="ru-RU" sz="2000" b="1" dirty="0" smtClean="0">
                <a:solidFill>
                  <a:srgbClr val="002060"/>
                </a:solidFill>
              </a:rPr>
              <a:t>  </a:t>
            </a:r>
            <a:r>
              <a:rPr lang="ru-RU" sz="2000" b="1" dirty="0" err="1" smtClean="0">
                <a:solidFill>
                  <a:srgbClr val="002060"/>
                </a:solidFill>
              </a:rPr>
              <a:t>впроваджувати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елементи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Су-Джок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масажу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можна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з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дітьми</a:t>
            </a:r>
            <a:r>
              <a:rPr lang="ru-RU" sz="2000" b="1" dirty="0" smtClean="0">
                <a:solidFill>
                  <a:srgbClr val="002060"/>
                </a:solidFill>
              </a:rPr>
              <a:t> 2-3х </a:t>
            </a:r>
            <a:r>
              <a:rPr lang="ru-RU" sz="2000" b="1" dirty="0" err="1" smtClean="0">
                <a:solidFill>
                  <a:srgbClr val="002060"/>
                </a:solidFill>
              </a:rPr>
              <a:t>років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індивідуально</a:t>
            </a:r>
            <a:r>
              <a:rPr lang="ru-RU" sz="2000" b="1" dirty="0" smtClean="0">
                <a:solidFill>
                  <a:srgbClr val="002060"/>
                </a:solidFill>
              </a:rPr>
              <a:t>, невеликими  </a:t>
            </a:r>
            <a:r>
              <a:rPr lang="ru-RU" sz="2000" b="1" dirty="0" err="1" smtClean="0">
                <a:solidFill>
                  <a:srgbClr val="002060"/>
                </a:solidFill>
              </a:rPr>
              <a:t>підгрупами</a:t>
            </a:r>
            <a:r>
              <a:rPr lang="ru-RU" sz="2000" b="1" dirty="0" smtClean="0">
                <a:solidFill>
                  <a:srgbClr val="002060"/>
                </a:solidFill>
              </a:rPr>
              <a:t>  по 3-5 </a:t>
            </a:r>
            <a:r>
              <a:rPr lang="ru-RU" sz="2000" b="1" dirty="0" err="1" smtClean="0">
                <a:solidFill>
                  <a:srgbClr val="002060"/>
                </a:solidFill>
              </a:rPr>
              <a:t>малят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</a:rPr>
              <a:t>використовуючи</a:t>
            </a:r>
            <a:r>
              <a:rPr lang="ru-RU" sz="2000" b="1" dirty="0" smtClean="0">
                <a:solidFill>
                  <a:srgbClr val="002060"/>
                </a:solidFill>
              </a:rPr>
              <a:t> «</a:t>
            </a:r>
            <a:r>
              <a:rPr lang="ru-RU" sz="2000" b="1" dirty="0" err="1" smtClean="0">
                <a:solidFill>
                  <a:srgbClr val="002060"/>
                </a:solidFill>
              </a:rPr>
              <a:t>каштанчики</a:t>
            </a:r>
            <a:r>
              <a:rPr lang="ru-RU" sz="2000" b="1" dirty="0" smtClean="0">
                <a:solidFill>
                  <a:srgbClr val="002060"/>
                </a:solidFill>
              </a:rPr>
              <a:t>» («</a:t>
            </a:r>
            <a:r>
              <a:rPr lang="ru-RU" sz="2000" b="1" dirty="0" err="1" smtClean="0">
                <a:solidFill>
                  <a:srgbClr val="002060"/>
                </a:solidFill>
              </a:rPr>
              <a:t>їжачки</a:t>
            </a:r>
            <a:r>
              <a:rPr lang="ru-RU" sz="2000" b="1" dirty="0" smtClean="0">
                <a:solidFill>
                  <a:srgbClr val="002060"/>
                </a:solidFill>
              </a:rPr>
              <a:t>») </a:t>
            </a:r>
            <a:r>
              <a:rPr lang="ru-RU" sz="2000" b="1" dirty="0" err="1" smtClean="0">
                <a:solidFill>
                  <a:srgbClr val="002060"/>
                </a:solidFill>
              </a:rPr>
              <a:t>різних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кольорів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</a:rPr>
              <a:t>обігруючи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потішки</a:t>
            </a:r>
            <a:r>
              <a:rPr lang="ru-RU" sz="2000" b="1" dirty="0" smtClean="0">
                <a:solidFill>
                  <a:srgbClr val="002060"/>
                </a:solidFill>
              </a:rPr>
              <a:t> та </a:t>
            </a:r>
            <a:r>
              <a:rPr lang="ru-RU" sz="2000" b="1" dirty="0" err="1" smtClean="0">
                <a:solidFill>
                  <a:srgbClr val="002060"/>
                </a:solidFill>
              </a:rPr>
              <a:t>забавлянки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або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розповідаючи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казку</a:t>
            </a:r>
            <a:r>
              <a:rPr lang="ru-RU" sz="2000" b="1" dirty="0" smtClean="0">
                <a:solidFill>
                  <a:srgbClr val="002060"/>
                </a:solidFill>
              </a:rPr>
              <a:t> (</a:t>
            </a:r>
            <a:r>
              <a:rPr lang="ru-RU" sz="2000" b="1" dirty="0" err="1" smtClean="0">
                <a:solidFill>
                  <a:srgbClr val="002060"/>
                </a:solidFill>
              </a:rPr>
              <a:t>тривалість</a:t>
            </a:r>
            <a:r>
              <a:rPr lang="ru-RU" sz="2000" b="1" dirty="0" smtClean="0">
                <a:solidFill>
                  <a:srgbClr val="002060"/>
                </a:solidFill>
              </a:rPr>
              <a:t> – до 5хвилин).  </a:t>
            </a:r>
            <a:r>
              <a:rPr lang="ru-RU" sz="2000" b="1" dirty="0" err="1" smtClean="0">
                <a:solidFill>
                  <a:srgbClr val="002060"/>
                </a:solidFill>
              </a:rPr>
              <a:t>Залучати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більшу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кількість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малят</a:t>
            </a:r>
            <a:r>
              <a:rPr lang="ru-RU" sz="2000" b="1" dirty="0" smtClean="0">
                <a:solidFill>
                  <a:srgbClr val="002060"/>
                </a:solidFill>
              </a:rPr>
              <a:t> до </a:t>
            </a:r>
            <a:r>
              <a:rPr lang="ru-RU" sz="2000" b="1" dirty="0" err="1" smtClean="0">
                <a:solidFill>
                  <a:srgbClr val="002060"/>
                </a:solidFill>
              </a:rPr>
              <a:t>одночасних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сеансів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слід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з</a:t>
            </a:r>
            <a:r>
              <a:rPr lang="ru-RU" sz="2000" b="1" dirty="0" smtClean="0">
                <a:solidFill>
                  <a:srgbClr val="002060"/>
                </a:solidFill>
              </a:rPr>
              <a:t> 3-4 </a:t>
            </a:r>
            <a:r>
              <a:rPr lang="ru-RU" sz="2000" b="1" dirty="0" err="1" smtClean="0">
                <a:solidFill>
                  <a:srgbClr val="002060"/>
                </a:solidFill>
              </a:rPr>
              <a:t>річного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віку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</a:rPr>
              <a:t>урізноманітнивши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обладнання</a:t>
            </a:r>
            <a:r>
              <a:rPr lang="ru-RU" sz="2000" b="1" dirty="0" smtClean="0">
                <a:solidFill>
                  <a:srgbClr val="002060"/>
                </a:solidFill>
              </a:rPr>
              <a:t>  </a:t>
            </a:r>
            <a:r>
              <a:rPr lang="ru-RU" sz="2000" b="1" dirty="0" err="1" smtClean="0">
                <a:solidFill>
                  <a:srgbClr val="002060"/>
                </a:solidFill>
              </a:rPr>
              <a:t>масажними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паличками</a:t>
            </a:r>
            <a:r>
              <a:rPr lang="ru-RU" sz="2000" b="1" dirty="0" smtClean="0">
                <a:solidFill>
                  <a:srgbClr val="002060"/>
                </a:solidFill>
              </a:rPr>
              <a:t> (</a:t>
            </a:r>
            <a:r>
              <a:rPr lang="ru-RU" sz="2000" b="1" dirty="0" err="1" smtClean="0">
                <a:solidFill>
                  <a:srgbClr val="002060"/>
                </a:solidFill>
              </a:rPr>
              <a:t>тривалість</a:t>
            </a:r>
            <a:r>
              <a:rPr lang="ru-RU" sz="2000" b="1" dirty="0" smtClean="0">
                <a:solidFill>
                  <a:srgbClr val="002060"/>
                </a:solidFill>
              </a:rPr>
              <a:t> 5-10 </a:t>
            </a:r>
            <a:r>
              <a:rPr lang="ru-RU" sz="2000" b="1" dirty="0" err="1" smtClean="0">
                <a:solidFill>
                  <a:srgbClr val="002060"/>
                </a:solidFill>
              </a:rPr>
              <a:t>хвилин</a:t>
            </a:r>
            <a:r>
              <a:rPr lang="ru-RU" sz="2000" b="1" dirty="0" smtClean="0">
                <a:solidFill>
                  <a:srgbClr val="002060"/>
                </a:solidFill>
              </a:rPr>
              <a:t>).   </a:t>
            </a:r>
            <a:r>
              <a:rPr lang="ru-RU" sz="2000" b="1" dirty="0" err="1" smtClean="0">
                <a:solidFill>
                  <a:srgbClr val="002060"/>
                </a:solidFill>
              </a:rPr>
              <a:t>Вправи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з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масажними</a:t>
            </a:r>
            <a:r>
              <a:rPr lang="ru-RU" sz="2000" b="1" dirty="0" smtClean="0">
                <a:solidFill>
                  <a:srgbClr val="002060"/>
                </a:solidFill>
              </a:rPr>
              <a:t>  </a:t>
            </a:r>
            <a:r>
              <a:rPr lang="ru-RU" sz="2000" b="1" dirty="0" err="1" smtClean="0">
                <a:solidFill>
                  <a:srgbClr val="002060"/>
                </a:solidFill>
              </a:rPr>
              <a:t>кільцями</a:t>
            </a:r>
            <a:r>
              <a:rPr lang="ru-RU" sz="2000" b="1" dirty="0" smtClean="0">
                <a:solidFill>
                  <a:srgbClr val="002060"/>
                </a:solidFill>
              </a:rPr>
              <a:t>  </a:t>
            </a:r>
            <a:r>
              <a:rPr lang="ru-RU" sz="2000" b="1" dirty="0" err="1" smtClean="0">
                <a:solidFill>
                  <a:srgbClr val="002060"/>
                </a:solidFill>
              </a:rPr>
              <a:t>можна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пропонувати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дітям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лише</a:t>
            </a:r>
            <a:r>
              <a:rPr lang="ru-RU" sz="2000" b="1" dirty="0" smtClean="0">
                <a:solidFill>
                  <a:srgbClr val="002060"/>
                </a:solidFill>
              </a:rPr>
              <a:t> 4-5 </a:t>
            </a:r>
            <a:r>
              <a:rPr lang="ru-RU" sz="2000" b="1" dirty="0" err="1" smtClean="0">
                <a:solidFill>
                  <a:srgbClr val="002060"/>
                </a:solidFill>
              </a:rPr>
              <a:t>років</a:t>
            </a:r>
            <a:r>
              <a:rPr lang="ru-RU" sz="2000" b="1" dirty="0" smtClean="0">
                <a:solidFill>
                  <a:srgbClr val="002060"/>
                </a:solidFill>
              </a:rPr>
              <a:t>, коли </a:t>
            </a:r>
            <a:r>
              <a:rPr lang="ru-RU" sz="2000" b="1" dirty="0" err="1" smtClean="0">
                <a:solidFill>
                  <a:srgbClr val="002060"/>
                </a:solidFill>
              </a:rPr>
              <a:t>покращується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дрібна</a:t>
            </a:r>
            <a:r>
              <a:rPr lang="ru-RU" sz="2000" b="1" dirty="0" smtClean="0">
                <a:solidFill>
                  <a:srgbClr val="002060"/>
                </a:solidFill>
              </a:rPr>
              <a:t> моторика </a:t>
            </a:r>
            <a:r>
              <a:rPr lang="ru-RU" sz="2000" b="1" dirty="0" err="1" smtClean="0">
                <a:solidFill>
                  <a:srgbClr val="002060"/>
                </a:solidFill>
              </a:rPr>
              <a:t>пальців</a:t>
            </a:r>
            <a:r>
              <a:rPr lang="ru-RU" sz="2000" b="1" dirty="0" smtClean="0">
                <a:solidFill>
                  <a:srgbClr val="002060"/>
                </a:solidFill>
              </a:rPr>
              <a:t> та </a:t>
            </a:r>
            <a:r>
              <a:rPr lang="ru-RU" sz="2000" b="1" dirty="0" err="1" smtClean="0">
                <a:solidFill>
                  <a:srgbClr val="002060"/>
                </a:solidFill>
              </a:rPr>
              <a:t>достатньо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розвинена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координація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рухів</a:t>
            </a:r>
            <a:r>
              <a:rPr lang="ru-RU" sz="2000" b="1" dirty="0" smtClean="0">
                <a:solidFill>
                  <a:srgbClr val="002060"/>
                </a:solidFill>
              </a:rPr>
              <a:t>.  В </a:t>
            </a:r>
            <a:r>
              <a:rPr lang="ru-RU" sz="2000" b="1" dirty="0" err="1" smtClean="0">
                <a:solidFill>
                  <a:srgbClr val="002060"/>
                </a:solidFill>
              </a:rPr>
              <a:t>цьому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віці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малюки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вже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здатні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сприймати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завдання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</a:rPr>
              <a:t>вправи</a:t>
            </a:r>
            <a:r>
              <a:rPr lang="ru-RU" sz="2000" b="1" dirty="0" smtClean="0">
                <a:solidFill>
                  <a:srgbClr val="002060"/>
                </a:solidFill>
              </a:rPr>
              <a:t> у </a:t>
            </a:r>
            <a:r>
              <a:rPr lang="ru-RU" sz="2000" b="1" dirty="0" err="1" smtClean="0">
                <a:solidFill>
                  <a:srgbClr val="002060"/>
                </a:solidFill>
              </a:rPr>
              <a:t>віршованій</a:t>
            </a:r>
            <a:r>
              <a:rPr lang="ru-RU" sz="2000" b="1" dirty="0" smtClean="0">
                <a:solidFill>
                  <a:srgbClr val="002060"/>
                </a:solidFill>
              </a:rPr>
              <a:t>  </a:t>
            </a:r>
            <a:r>
              <a:rPr lang="ru-RU" sz="2000" b="1" dirty="0" err="1" smtClean="0">
                <a:solidFill>
                  <a:srgbClr val="002060"/>
                </a:solidFill>
              </a:rPr>
              <a:t>формі</a:t>
            </a:r>
            <a:r>
              <a:rPr lang="ru-RU" sz="2000" b="1" dirty="0" smtClean="0">
                <a:solidFill>
                  <a:srgbClr val="002060"/>
                </a:solidFill>
              </a:rPr>
              <a:t>  </a:t>
            </a:r>
            <a:r>
              <a:rPr lang="ru-RU" sz="2000" b="1" dirty="0" err="1" smtClean="0">
                <a:solidFill>
                  <a:srgbClr val="002060"/>
                </a:solidFill>
              </a:rPr>
              <a:t>й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чітко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їх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виконувати</a:t>
            </a:r>
            <a:r>
              <a:rPr lang="ru-RU" sz="2000" b="1" dirty="0" smtClean="0">
                <a:solidFill>
                  <a:srgbClr val="002060"/>
                </a:solidFill>
              </a:rPr>
              <a:t> (</a:t>
            </a:r>
            <a:r>
              <a:rPr lang="ru-RU" sz="2000" b="1" dirty="0" err="1" smtClean="0">
                <a:solidFill>
                  <a:srgbClr val="002060"/>
                </a:solidFill>
              </a:rPr>
              <a:t>тривалість</a:t>
            </a:r>
            <a:r>
              <a:rPr lang="ru-RU" sz="2000" b="1" dirty="0" smtClean="0">
                <a:solidFill>
                  <a:srgbClr val="002060"/>
                </a:solidFill>
              </a:rPr>
              <a:t>  </a:t>
            </a:r>
            <a:r>
              <a:rPr lang="ru-RU" sz="2000" b="1" dirty="0" err="1" smtClean="0">
                <a:solidFill>
                  <a:srgbClr val="002060"/>
                </a:solidFill>
              </a:rPr>
              <a:t>збільшується</a:t>
            </a:r>
            <a:r>
              <a:rPr lang="ru-RU" sz="2000" b="1" dirty="0" smtClean="0">
                <a:solidFill>
                  <a:srgbClr val="002060"/>
                </a:solidFill>
              </a:rPr>
              <a:t>  до 15 </a:t>
            </a:r>
            <a:r>
              <a:rPr lang="ru-RU" sz="2000" b="1" dirty="0" err="1" smtClean="0">
                <a:solidFill>
                  <a:srgbClr val="002060"/>
                </a:solidFill>
              </a:rPr>
              <a:t>хвилин</a:t>
            </a:r>
            <a:r>
              <a:rPr lang="ru-RU" sz="2000" b="1" dirty="0" smtClean="0">
                <a:solidFill>
                  <a:srgbClr val="002060"/>
                </a:solidFill>
              </a:rPr>
              <a:t>).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9227" cy="68615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500042"/>
            <a:ext cx="4929222" cy="612475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</a:rPr>
              <a:t>Кільце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одягають</a:t>
            </a:r>
            <a:r>
              <a:rPr lang="ru-RU" sz="2800" b="1" dirty="0" smtClean="0">
                <a:solidFill>
                  <a:srgbClr val="002060"/>
                </a:solidFill>
              </a:rPr>
              <a:t> на </a:t>
            </a:r>
            <a:r>
              <a:rPr lang="ru-RU" sz="2800" b="1" dirty="0" err="1" smtClean="0">
                <a:solidFill>
                  <a:srgbClr val="002060"/>
                </a:solidFill>
              </a:rPr>
              <a:t>палець</a:t>
            </a:r>
            <a:r>
              <a:rPr lang="ru-RU" sz="2800" b="1" dirty="0" smtClean="0">
                <a:solidFill>
                  <a:srgbClr val="002060"/>
                </a:solidFill>
              </a:rPr>
              <a:t> та </a:t>
            </a:r>
            <a:r>
              <a:rPr lang="ru-RU" sz="2800" b="1" dirty="0" err="1" smtClean="0">
                <a:solidFill>
                  <a:srgbClr val="002060"/>
                </a:solidFill>
              </a:rPr>
              <a:t>прокочують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вздовж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пальця</a:t>
            </a:r>
            <a:r>
              <a:rPr lang="ru-RU" sz="2800" b="1" dirty="0" smtClean="0">
                <a:solidFill>
                  <a:srgbClr val="002060"/>
                </a:solidFill>
              </a:rPr>
              <a:t> руки.  Рух </a:t>
            </a:r>
            <a:r>
              <a:rPr lang="ru-RU" sz="2800" b="1" dirty="0" err="1" smtClean="0">
                <a:solidFill>
                  <a:srgbClr val="002060"/>
                </a:solidFill>
              </a:rPr>
              <a:t>масажера</a:t>
            </a:r>
            <a:r>
              <a:rPr lang="ru-RU" sz="2800" b="1" dirty="0" smtClean="0">
                <a:solidFill>
                  <a:srgbClr val="002060"/>
                </a:solidFill>
              </a:rPr>
              <a:t> повинен бути </a:t>
            </a:r>
            <a:r>
              <a:rPr lang="ru-RU" sz="2800" b="1" dirty="0" err="1" smtClean="0">
                <a:solidFill>
                  <a:srgbClr val="002060"/>
                </a:solidFill>
              </a:rPr>
              <a:t>безболісним</a:t>
            </a:r>
            <a:r>
              <a:rPr lang="ru-RU" sz="2800" b="1" dirty="0" smtClean="0">
                <a:solidFill>
                  <a:srgbClr val="002060"/>
                </a:solidFill>
              </a:rPr>
              <a:t> та </a:t>
            </a:r>
            <a:r>
              <a:rPr lang="ru-RU" sz="2800" b="1" dirty="0" err="1" smtClean="0">
                <a:solidFill>
                  <a:srgbClr val="002060"/>
                </a:solidFill>
              </a:rPr>
              <a:t>супроводжуватися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незначним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почервонінням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шкіри</a:t>
            </a:r>
            <a:r>
              <a:rPr lang="ru-RU" sz="2800" b="1" dirty="0" smtClean="0">
                <a:solidFill>
                  <a:srgbClr val="002060"/>
                </a:solidFill>
              </a:rPr>
              <a:t>.  </a:t>
            </a:r>
            <a:r>
              <a:rPr lang="ru-RU" sz="2800" b="1" dirty="0" err="1" smtClean="0">
                <a:solidFill>
                  <a:srgbClr val="002060"/>
                </a:solidFill>
              </a:rPr>
              <a:t>Масажні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палички</a:t>
            </a:r>
            <a:r>
              <a:rPr lang="ru-RU" sz="2800" b="1" dirty="0" smtClean="0">
                <a:solidFill>
                  <a:srgbClr val="002060"/>
                </a:solidFill>
              </a:rPr>
              <a:t>  (</a:t>
            </a:r>
            <a:r>
              <a:rPr lang="ru-RU" sz="2800" b="1" dirty="0" err="1" smtClean="0">
                <a:solidFill>
                  <a:srgbClr val="002060"/>
                </a:solidFill>
              </a:rPr>
              <a:t>стрижні</a:t>
            </a:r>
            <a:r>
              <a:rPr lang="ru-RU" sz="2800" b="1" dirty="0" smtClean="0">
                <a:solidFill>
                  <a:srgbClr val="002060"/>
                </a:solidFill>
              </a:rPr>
              <a:t>) </a:t>
            </a:r>
            <a:r>
              <a:rPr lang="ru-RU" sz="2800" b="1" dirty="0" err="1" smtClean="0">
                <a:solidFill>
                  <a:srgbClr val="002060"/>
                </a:solidFill>
              </a:rPr>
              <a:t>утримують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між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долонями</a:t>
            </a:r>
            <a:r>
              <a:rPr lang="ru-RU" sz="2800" b="1" dirty="0" smtClean="0">
                <a:solidFill>
                  <a:srgbClr val="002060"/>
                </a:solidFill>
              </a:rPr>
              <a:t> та </a:t>
            </a:r>
            <a:r>
              <a:rPr lang="ru-RU" sz="2800" b="1" dirty="0" err="1" smtClean="0">
                <a:solidFill>
                  <a:srgbClr val="002060"/>
                </a:solidFill>
              </a:rPr>
              <a:t>прокочують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вздовж</a:t>
            </a:r>
            <a:r>
              <a:rPr lang="ru-RU" sz="2800" b="1" dirty="0" smtClean="0">
                <a:solidFill>
                  <a:srgbClr val="002060"/>
                </a:solidFill>
              </a:rPr>
              <a:t>,  </a:t>
            </a:r>
            <a:r>
              <a:rPr lang="ru-RU" sz="2800" b="1" dirty="0" err="1" smtClean="0">
                <a:solidFill>
                  <a:srgbClr val="002060"/>
                </a:solidFill>
              </a:rPr>
              <a:t>також</a:t>
            </a:r>
            <a:r>
              <a:rPr lang="ru-RU" sz="2800" b="1" dirty="0" smtClean="0">
                <a:solidFill>
                  <a:srgbClr val="002060"/>
                </a:solidFill>
              </a:rPr>
              <a:t> його </a:t>
            </a:r>
            <a:r>
              <a:rPr lang="ru-RU" sz="2800" b="1" dirty="0" err="1" smtClean="0">
                <a:solidFill>
                  <a:srgbClr val="002060"/>
                </a:solidFill>
              </a:rPr>
              <a:t>можна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використовувати</a:t>
            </a:r>
            <a:r>
              <a:rPr lang="ru-RU" sz="2800" b="1" dirty="0" smtClean="0">
                <a:solidFill>
                  <a:srgbClr val="002060"/>
                </a:solidFill>
              </a:rPr>
              <a:t> для </a:t>
            </a:r>
            <a:r>
              <a:rPr lang="ru-RU" sz="2800" b="1" dirty="0" err="1" smtClean="0">
                <a:solidFill>
                  <a:srgbClr val="002060"/>
                </a:solidFill>
              </a:rPr>
              <a:t>масажу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ступні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поклавши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стрижень</a:t>
            </a:r>
            <a:r>
              <a:rPr lang="ru-RU" sz="2800" b="1" dirty="0" smtClean="0">
                <a:solidFill>
                  <a:srgbClr val="002060"/>
                </a:solidFill>
              </a:rPr>
              <a:t> на </a:t>
            </a:r>
            <a:r>
              <a:rPr lang="ru-RU" sz="2800" b="1" dirty="0" err="1" smtClean="0">
                <a:solidFill>
                  <a:srgbClr val="002060"/>
                </a:solidFill>
              </a:rPr>
              <a:t>підлогу</a:t>
            </a:r>
            <a:r>
              <a:rPr lang="ru-RU" sz="2800" b="1" dirty="0" smtClean="0">
                <a:solidFill>
                  <a:srgbClr val="002060"/>
                </a:solidFill>
              </a:rPr>
              <a:t> та </a:t>
            </a:r>
            <a:r>
              <a:rPr lang="ru-RU" sz="2800" b="1" dirty="0" err="1" smtClean="0">
                <a:solidFill>
                  <a:srgbClr val="002060"/>
                </a:solidFill>
              </a:rPr>
              <a:t>прокочуючи</a:t>
            </a:r>
            <a:r>
              <a:rPr lang="ru-RU" sz="2800" b="1" dirty="0" smtClean="0">
                <a:solidFill>
                  <a:srgbClr val="002060"/>
                </a:solidFill>
              </a:rPr>
              <a:t> його вперед-назад.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243</Words>
  <Application>Microsoft Office PowerPoint</Application>
  <PresentationFormat>Экран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PC</cp:lastModifiedBy>
  <cp:revision>41</cp:revision>
  <dcterms:created xsi:type="dcterms:W3CDTF">2019-01-08T14:20:21Z</dcterms:created>
  <dcterms:modified xsi:type="dcterms:W3CDTF">2023-10-21T12:15:56Z</dcterms:modified>
</cp:coreProperties>
</file>